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sldIdLst>
    <p:sldId id="257" r:id="rId2"/>
    <p:sldId id="297" r:id="rId3"/>
    <p:sldId id="386" r:id="rId4"/>
    <p:sldId id="348" r:id="rId5"/>
    <p:sldId id="413" r:id="rId6"/>
    <p:sldId id="387" r:id="rId7"/>
    <p:sldId id="349" r:id="rId8"/>
    <p:sldId id="350" r:id="rId9"/>
    <p:sldId id="363" r:id="rId10"/>
    <p:sldId id="637" r:id="rId11"/>
    <p:sldId id="909" r:id="rId12"/>
    <p:sldId id="908" r:id="rId13"/>
    <p:sldId id="710" r:id="rId14"/>
    <p:sldId id="702" r:id="rId15"/>
    <p:sldId id="259" r:id="rId16"/>
    <p:sldId id="318" r:id="rId17"/>
    <p:sldId id="322" r:id="rId18"/>
    <p:sldId id="326" r:id="rId19"/>
    <p:sldId id="315" r:id="rId20"/>
    <p:sldId id="316" r:id="rId21"/>
    <p:sldId id="317" r:id="rId22"/>
    <p:sldId id="325" r:id="rId23"/>
    <p:sldId id="329" r:id="rId24"/>
    <p:sldId id="314" r:id="rId25"/>
    <p:sldId id="262" r:id="rId26"/>
    <p:sldId id="263" r:id="rId27"/>
    <p:sldId id="260" r:id="rId28"/>
    <p:sldId id="261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99" r:id="rId43"/>
    <p:sldId id="277" r:id="rId44"/>
    <p:sldId id="278" r:id="rId45"/>
    <p:sldId id="279" r:id="rId46"/>
    <p:sldId id="327" r:id="rId47"/>
    <p:sldId id="303" r:id="rId48"/>
    <p:sldId id="280" r:id="rId49"/>
    <p:sldId id="281" r:id="rId50"/>
    <p:sldId id="319" r:id="rId51"/>
    <p:sldId id="300" r:id="rId52"/>
    <p:sldId id="292" r:id="rId53"/>
    <p:sldId id="294" r:id="rId54"/>
    <p:sldId id="282" r:id="rId55"/>
    <p:sldId id="283" r:id="rId56"/>
    <p:sldId id="291" r:id="rId57"/>
    <p:sldId id="293" r:id="rId58"/>
    <p:sldId id="323" r:id="rId59"/>
    <p:sldId id="324" r:id="rId60"/>
    <p:sldId id="308" r:id="rId61"/>
    <p:sldId id="309" r:id="rId62"/>
    <p:sldId id="310" r:id="rId63"/>
    <p:sldId id="311" r:id="rId64"/>
    <p:sldId id="312" r:id="rId65"/>
    <p:sldId id="313" r:id="rId66"/>
    <p:sldId id="320" r:id="rId67"/>
    <p:sldId id="910" r:id="rId68"/>
    <p:sldId id="911" r:id="rId69"/>
    <p:sldId id="321" r:id="rId70"/>
    <p:sldId id="286" r:id="rId71"/>
    <p:sldId id="287" r:id="rId72"/>
    <p:sldId id="288" r:id="rId73"/>
    <p:sldId id="290" r:id="rId74"/>
    <p:sldId id="328" r:id="rId75"/>
    <p:sldId id="284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86" autoAdjust="0"/>
  </p:normalViewPr>
  <p:slideViewPr>
    <p:cSldViewPr>
      <p:cViewPr>
        <p:scale>
          <a:sx n="77" d="100"/>
          <a:sy n="77" d="100"/>
        </p:scale>
        <p:origin x="1788" y="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BB0AE-1C53-4062-AB68-2267EDD4A9D5}" type="datetimeFigureOut">
              <a:rPr lang="en-US" smtClean="0"/>
              <a:pPr/>
              <a:t>09-Apr-19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D247D8-28A2-4F1F-B4BA-D014B771C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84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88CAF-59EF-4616-9704-4BA9B7A9D9BE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74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used:</a:t>
            </a:r>
            <a:r>
              <a:rPr lang="en-US" baseline="0" dirty="0"/>
              <a:t> 1951 in UNIVAC-1</a:t>
            </a:r>
          </a:p>
          <a:p>
            <a:r>
              <a:rPr lang="en-US" baseline="0" dirty="0"/>
              <a:t>Picture: Spectra T-</a:t>
            </a:r>
            <a:r>
              <a:rPr lang="en-US" baseline="0" dirty="0" err="1"/>
              <a:t>Finity</a:t>
            </a:r>
            <a:r>
              <a:rPr lang="en-US" baseline="0" dirty="0"/>
              <a:t>, with 400PB capacity</a:t>
            </a:r>
          </a:p>
          <a:p>
            <a:r>
              <a:rPr lang="en-US" baseline="0" dirty="0"/>
              <a:t>Tape: Oracle T10000C: 5TB capacity, 250MB/s uncompressed write ratio</a:t>
            </a:r>
          </a:p>
          <a:p>
            <a:r>
              <a:rPr lang="en-US" baseline="0" dirty="0"/>
              <a:t>Driver typically compress data: 2x ratio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40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3.5” 0.5-3TB</a:t>
            </a:r>
          </a:p>
          <a:p>
            <a:r>
              <a:rPr lang="en-US" dirty="0"/>
              <a:t>2.5” 320-640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11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Published in 2009</a:t>
            </a:r>
          </a:p>
          <a:p>
            <a:endParaRPr lang="en-US" dirty="0"/>
          </a:p>
          <a:p>
            <a:r>
              <a:rPr lang="en-US" dirty="0"/>
              <a:t>Jim Gray’s talk 2007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Empirical</a:t>
            </a:r>
          </a:p>
          <a:p>
            <a:pPr marL="228600" indent="-228600">
              <a:buAutoNum type="arabicPeriod"/>
            </a:pPr>
            <a:r>
              <a:rPr lang="en-US" dirty="0"/>
              <a:t>Theoretical</a:t>
            </a:r>
          </a:p>
          <a:p>
            <a:pPr marL="228600" indent="-228600">
              <a:buAutoNum type="arabicPeriod"/>
            </a:pPr>
            <a:r>
              <a:rPr lang="en-US" dirty="0"/>
              <a:t>Computational</a:t>
            </a:r>
          </a:p>
          <a:p>
            <a:pPr marL="228600" indent="-228600">
              <a:buAutoNum type="arabicPeriod"/>
            </a:pPr>
            <a:r>
              <a:rPr lang="en-US" dirty="0"/>
              <a:t>Data</a:t>
            </a:r>
            <a:r>
              <a:rPr lang="en-US" baseline="0" dirty="0"/>
              <a:t> exploration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984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orbel" charset="0"/>
            </a:endParaRPr>
          </a:p>
          <a:p>
            <a:endParaRPr lang="en-US">
              <a:latin typeface="Corbel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1305A07-3E0E-BF47-BDDF-1097CFEBE668}" type="slidenum">
              <a:rPr lang="de-DE" sz="1200">
                <a:latin typeface="Corbel" charset="0"/>
                <a:cs typeface="Geneva" charset="0"/>
              </a:rPr>
              <a:pPr/>
              <a:t>10</a:t>
            </a:fld>
            <a:endParaRPr lang="de-DE" sz="1200">
              <a:latin typeface="Corbel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2545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857A9D-5BD6-4E2E-AD9E-40AD061EF6C0}" type="slidenum">
              <a:rPr lang="en-US"/>
              <a:pPr/>
              <a:t>70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08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7763FE-5BC8-4B5A-A10C-60FB3F17176C}" type="slidenum">
              <a:rPr lang="en-US"/>
              <a:pPr/>
              <a:t>71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08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27A52B-6EC1-4C84-B5EC-96A51FCBC0F8}" type="slidenum">
              <a:rPr lang="en-US"/>
              <a:pPr/>
              <a:t>72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08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27A52B-6EC1-4C84-B5EC-96A51FCBC0F8}" type="slidenum">
              <a:rPr lang="en-US"/>
              <a:pPr/>
              <a:t>73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08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orbel" charset="0"/>
              </a:rPr>
              <a:t>Phenomenal data growth – dotted lines represents doubling every twelve months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Arial" charset="0"/>
                <a:cs typeface="msgothic" charset="0"/>
              </a:rPr>
              <a:t>(</a:t>
            </a:r>
            <a:r>
              <a:rPr lang="en-GB" sz="1400" b="1" dirty="0">
                <a:latin typeface="Arial" charset="0"/>
                <a:cs typeface="msgothic" charset="0"/>
              </a:rPr>
              <a:t>A</a:t>
            </a:r>
            <a:r>
              <a:rPr lang="en-GB" dirty="0">
                <a:latin typeface="Arial" charset="0"/>
                <a:cs typeface="msgothic" charset="0"/>
              </a:rPr>
              <a:t>) Data accumulation at EMBL-EBI by data type, for example mass spectrometry (MS); (</a:t>
            </a:r>
            <a:r>
              <a:rPr lang="en-GB" sz="1400" b="1" dirty="0">
                <a:latin typeface="Arial" charset="0"/>
                <a:cs typeface="msgothic" charset="0"/>
              </a:rPr>
              <a:t>B</a:t>
            </a:r>
            <a:r>
              <a:rPr lang="en-GB" dirty="0">
                <a:latin typeface="Arial" charset="0"/>
                <a:cs typeface="msgothic" charset="0"/>
              </a:rPr>
              <a:t>) Data accumulation by dedicated resource, for example PRIDE. The y-axis is log-scale, with the slope of the dashed lines indicating a 12-month doubling time. Continued data growth is seen in all types of data at EMBL-EBI and all data resources. In all data resources shown here, growth rates are predicted to continue increasing, with notable sustained exponential growth in PRIDE, the European Genome-</a:t>
            </a:r>
            <a:r>
              <a:rPr lang="en-GB" dirty="0" err="1">
                <a:latin typeface="Arial" charset="0"/>
                <a:cs typeface="msgothic" charset="0"/>
              </a:rPr>
              <a:t>phenome</a:t>
            </a:r>
            <a:r>
              <a:rPr lang="en-GB" dirty="0">
                <a:latin typeface="Arial" charset="0"/>
                <a:cs typeface="msgothic" charset="0"/>
              </a:rPr>
              <a:t> Archive (EGA) and </a:t>
            </a:r>
            <a:r>
              <a:rPr lang="en-GB" dirty="0" err="1">
                <a:latin typeface="Arial" charset="0"/>
                <a:cs typeface="msgothic" charset="0"/>
              </a:rPr>
              <a:t>MetaboLights</a:t>
            </a:r>
            <a:r>
              <a:rPr lang="en-GB" dirty="0">
                <a:latin typeface="Arial" charset="0"/>
                <a:cs typeface="msgothic" charset="0"/>
              </a:rPr>
              <a:t>: all have doubling times of around 12 months. All three contributing platforms show rates that are increasing over time, with data growing exponentially with around a 12-month doubling time.</a:t>
            </a:r>
          </a:p>
          <a:p>
            <a:endParaRPr lang="en-US" dirty="0">
              <a:latin typeface="Corbel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691B11-3FAA-5846-B9B0-ED6E49AEE419}" type="slidenum">
              <a:rPr lang="de-DE" sz="1200">
                <a:latin typeface="Corbel" charset="0"/>
                <a:cs typeface="Geneva" charset="0"/>
              </a:rPr>
              <a:pPr/>
              <a:t>11</a:t>
            </a:fld>
            <a:endParaRPr lang="de-DE" sz="1200">
              <a:latin typeface="Corbel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480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orbel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BC2464-086E-334D-8686-A3DF0E770771}" type="slidenum">
              <a:rPr lang="de-DE" sz="1200">
                <a:solidFill>
                  <a:srgbClr val="000000"/>
                </a:solidFill>
                <a:latin typeface="Corbel" charset="0"/>
              </a:rPr>
              <a:pPr/>
              <a:t>12</a:t>
            </a:fld>
            <a:endParaRPr lang="de-DE" sz="1200">
              <a:solidFill>
                <a:srgbClr val="000000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52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orbel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7732B12-58E5-BD47-88B1-16871A6C06A0}" type="slidenum">
              <a:rPr lang="de-DE" sz="1200">
                <a:latin typeface="Corbel" charset="0"/>
              </a:rPr>
              <a:pPr/>
              <a:t>13</a:t>
            </a:fld>
            <a:endParaRPr lang="de-DE" sz="1200"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812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orbel" charset="0"/>
              </a:rPr>
              <a:t>We are generating data faster than we can transfer it.</a:t>
            </a:r>
          </a:p>
          <a:p>
            <a:endParaRPr lang="en-US">
              <a:latin typeface="Corbel" charset="0"/>
            </a:endParaRPr>
          </a:p>
          <a:p>
            <a:r>
              <a:rPr lang="en-US">
                <a:latin typeface="Corbel" charset="0"/>
              </a:rPr>
              <a:t>Even with faster lines we are talking major computational bottlenecks in file transfer.</a:t>
            </a:r>
          </a:p>
          <a:p>
            <a:endParaRPr lang="en-US">
              <a:latin typeface="Corbel" charset="0"/>
            </a:endParaRPr>
          </a:p>
          <a:p>
            <a:r>
              <a:rPr lang="en-US">
                <a:latin typeface="Corbel" charset="0"/>
              </a:rPr>
              <a:t>Technology get cheaper and faster</a:t>
            </a:r>
          </a:p>
          <a:p>
            <a:r>
              <a:rPr lang="en-US">
                <a:latin typeface="Corbel" charset="0"/>
              </a:rPr>
              <a:t>~15.000 hospital</a:t>
            </a:r>
          </a:p>
          <a:p>
            <a:r>
              <a:rPr lang="en-US">
                <a:latin typeface="Corbel" charset="0"/>
              </a:rPr>
              <a:t>~4.000 universities</a:t>
            </a:r>
          </a:p>
          <a:p>
            <a:r>
              <a:rPr lang="en-US">
                <a:latin typeface="Corbel" charset="0"/>
              </a:rPr>
              <a:t>~2.000 life sciences research institutes</a:t>
            </a:r>
          </a:p>
          <a:p>
            <a:r>
              <a:rPr lang="en-US">
                <a:latin typeface="Corbel" charset="0"/>
              </a:rPr>
              <a:t>How much data we will produce? How we will store it?</a:t>
            </a:r>
          </a:p>
          <a:p>
            <a:endParaRPr lang="en-US">
              <a:latin typeface="Corbel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A24AC4-D4B4-B441-95CC-D255F08443F6}" type="slidenum">
              <a:rPr lang="de-DE" sz="1200">
                <a:latin typeface="Corbel" charset="0"/>
              </a:rPr>
              <a:pPr/>
              <a:t>14</a:t>
            </a:fld>
            <a:endParaRPr lang="de-DE" sz="1200"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719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ACDF6120-F1F0-4C60-9FE9-39AC71A9C79D}" type="datetimeFigureOut">
              <a:rPr lang="en-US" smtClean="0"/>
              <a:pPr/>
              <a:t>09-Apr-19</a:t>
            </a:fld>
            <a:endParaRPr lang="en-US" sz="1600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09-Apr-19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09-Apr-19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elixir_helix_200_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69413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elixir_1_RZ_ma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73688"/>
            <a:ext cx="18208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683568" y="3645024"/>
            <a:ext cx="7772400" cy="1225021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chemeClr val="tx2">
                    <a:lumMod val="50000"/>
                  </a:schemeClr>
                </a:solidFill>
                <a:latin typeface="Corbel"/>
                <a:cs typeface="Corbe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997405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09-Apr-19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ACDF6120-F1F0-4C60-9FE9-39AC71A9C79D}" type="datetimeFigureOut">
              <a:rPr lang="en-US" smtClean="0"/>
              <a:pPr/>
              <a:t>09-Apr-19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09-Apr-19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09-Apr-19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09-Apr-19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09-Apr-19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09-Apr-19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09-Apr-19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CDF6120-F1F0-4C60-9FE9-39AC71A9C79D}" type="datetimeFigureOut">
              <a:rPr lang="en-US" smtClean="0"/>
              <a:pPr/>
              <a:t>09-Apr-19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fld id="{EA7C8D44-3667-46F6-9772-CC52308E2A7F}" type="slidenum">
              <a:rPr kumimoji="0" lang="en-US" smtClean="0"/>
              <a:pPr algn="l" eaLnBrk="1" latinLnBrk="0" hangingPunct="1"/>
              <a:t>‹#›</a:t>
            </a:fld>
            <a:endParaRPr kumimoji="0" lang="en-US" sz="1600" dirty="0">
              <a:solidFill>
                <a:schemeClr val="tx2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enix.org/events/lisa10/tech/slides/cass.pdf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youtube.com/watch?v=Wiy_eHdj8k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3uwpuNY-Ww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wmf"/><Relationship Id="rId7" Type="http://schemas.openxmlformats.org/officeDocument/2006/relationships/image" Target="../media/image66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wmf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4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Storage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Lars Ailo Bongo</a:t>
            </a:r>
            <a:br>
              <a:rPr lang="en-US" dirty="0"/>
            </a:br>
            <a:r>
              <a:rPr lang="en-US" dirty="0"/>
              <a:t>Inf-2201, University of Troms</a:t>
            </a:r>
            <a:r>
              <a:rPr lang="nb-NO" dirty="0"/>
              <a:t>ø, Spring 2019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3F689A-1296-4BC6-865A-A16930C5E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6200"/>
            <a:ext cx="3621674" cy="47625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3644900"/>
            <a:ext cx="7772400" cy="1225550"/>
          </a:xfrm>
        </p:spPr>
        <p:txBody>
          <a:bodyPr/>
          <a:lstStyle/>
          <a:p>
            <a:pPr eaLnBrk="1" hangingPunct="1">
              <a:defRPr/>
            </a:pPr>
            <a:r>
              <a:rPr lang="en-GB" sz="6000" dirty="0">
                <a:latin typeface="Corbel" charset="0"/>
                <a:cs typeface="Arial" charset="0"/>
              </a:rPr>
              <a:t>Data challenges </a:t>
            </a:r>
            <a:endParaRPr lang="de-DE" dirty="0">
              <a:latin typeface="Corbe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116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5940152" y="476672"/>
            <a:ext cx="2880320" cy="5746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orbel" charset="0"/>
              </a:rPr>
              <a:t>Data growth </a:t>
            </a:r>
            <a:r>
              <a:rPr lang="en-GB" dirty="0">
                <a:latin typeface="Corbel" charset="0"/>
              </a:rPr>
              <a:t>in the life sciences</a:t>
            </a:r>
            <a:endParaRPr lang="en-US" dirty="0">
              <a:latin typeface="Corbe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4935970" cy="61820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68144" y="1700808"/>
            <a:ext cx="298884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orbel"/>
                <a:cs typeface="Corbel"/>
              </a:rPr>
              <a:t>Data growth at EMBL-EBI</a:t>
            </a:r>
            <a:endParaRPr lang="en-GB" sz="1300" dirty="0">
              <a:latin typeface="Corbel"/>
              <a:cs typeface="Corbel"/>
            </a:endParaRPr>
          </a:p>
          <a:p>
            <a:endParaRPr lang="en-GB" sz="1300" dirty="0">
              <a:latin typeface="Corbel"/>
              <a:cs typeface="Corbel"/>
            </a:endParaRPr>
          </a:p>
          <a:p>
            <a:r>
              <a:rPr lang="en-GB" sz="1300" dirty="0">
                <a:latin typeface="Corbel"/>
                <a:cs typeface="Corbel"/>
              </a:rPr>
              <a:t>Source: Charles E. Cook et al. </a:t>
            </a:r>
            <a:r>
              <a:rPr lang="en-GB" sz="1300" i="1" dirty="0" err="1">
                <a:latin typeface="Corbel"/>
                <a:cs typeface="Corbel"/>
              </a:rPr>
              <a:t>Nucl</a:t>
            </a:r>
            <a:r>
              <a:rPr lang="en-GB" sz="1300" i="1" dirty="0">
                <a:latin typeface="Corbel"/>
                <a:cs typeface="Corbel"/>
              </a:rPr>
              <a:t>. Acids Res.</a:t>
            </a:r>
            <a:r>
              <a:rPr lang="en-GB" sz="1300" dirty="0">
                <a:latin typeface="Corbel"/>
                <a:cs typeface="Corbel"/>
              </a:rPr>
              <a:t> 2016;44:D20-D26</a:t>
            </a:r>
          </a:p>
        </p:txBody>
      </p:sp>
    </p:spTree>
    <p:extLst>
      <p:ext uri="{BB962C8B-B14F-4D97-AF65-F5344CB8AC3E}">
        <p14:creationId xmlns:p14="http://schemas.microsoft.com/office/powerpoint/2010/main" val="1962809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153400" cy="647700"/>
          </a:xfrm>
        </p:spPr>
        <p:txBody>
          <a:bodyPr/>
          <a:lstStyle/>
          <a:p>
            <a:pPr eaLnBrk="1" hangingPunct="1"/>
            <a:r>
              <a:rPr lang="en-US" dirty="0">
                <a:latin typeface="Corbel" charset="0"/>
              </a:rPr>
              <a:t>The data challenge: Data growth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37540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5E7259-C000-174C-8500-8AE0F6AEBB05}" type="slidenum">
              <a:rPr lang="de-DE" sz="900">
                <a:solidFill>
                  <a:srgbClr val="FFFFFF"/>
                </a:solidFill>
                <a:latin typeface="Corbel" charset="0"/>
              </a:rPr>
              <a:pPr eaLnBrk="1" hangingPunct="1"/>
              <a:t>12</a:t>
            </a:fld>
            <a:endParaRPr lang="de-DE" sz="90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67544" y="1268760"/>
            <a:ext cx="345598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4080"/>
              </a:buClr>
              <a:buFont typeface="Arial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Corbel" charset="0"/>
              </a:rPr>
              <a:t>Computer speed and storage capacity is </a:t>
            </a:r>
            <a:r>
              <a:rPr lang="en-GB" b="1" dirty="0">
                <a:solidFill>
                  <a:srgbClr val="000000"/>
                </a:solidFill>
                <a:latin typeface="Corbel" charset="0"/>
              </a:rPr>
              <a:t>doubling every 18 months </a:t>
            </a:r>
            <a:r>
              <a:rPr lang="en-GB" dirty="0">
                <a:solidFill>
                  <a:srgbClr val="000000"/>
                </a:solidFill>
                <a:latin typeface="Corbel" charset="0"/>
              </a:rPr>
              <a:t>and this rate is steady</a:t>
            </a:r>
          </a:p>
          <a:p>
            <a:pPr eaLnBrk="1" hangingPunct="1">
              <a:spcBef>
                <a:spcPct val="20000"/>
              </a:spcBef>
              <a:buClr>
                <a:srgbClr val="004080"/>
              </a:buClr>
              <a:buFont typeface="Arial" charset="0"/>
              <a:buChar char="•"/>
              <a:defRPr/>
            </a:pPr>
            <a:endParaRPr lang="en-GB" dirty="0">
              <a:solidFill>
                <a:srgbClr val="000000"/>
              </a:solidFill>
              <a:latin typeface="Corbel" charset="0"/>
            </a:endParaRPr>
          </a:p>
          <a:p>
            <a:pPr eaLnBrk="1" hangingPunct="1">
              <a:spcBef>
                <a:spcPct val="20000"/>
              </a:spcBef>
              <a:buClr>
                <a:srgbClr val="004080"/>
              </a:buClr>
              <a:buFont typeface="Arial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Corbel" charset="0"/>
              </a:rPr>
              <a:t>DNA sequence data is </a:t>
            </a:r>
            <a:r>
              <a:rPr lang="en-GB" b="1" dirty="0">
                <a:solidFill>
                  <a:schemeClr val="accent3"/>
                </a:solidFill>
                <a:latin typeface="Corbel" charset="0"/>
              </a:rPr>
              <a:t>doubling every 6-8 months </a:t>
            </a:r>
            <a:r>
              <a:rPr lang="en-GB" dirty="0">
                <a:solidFill>
                  <a:srgbClr val="000000"/>
                </a:solidFill>
                <a:latin typeface="Corbel" charset="0"/>
              </a:rPr>
              <a:t>over the last 3 years and looks to continue for this decade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572000" y="4365104"/>
            <a:ext cx="374441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/>
              <a:t>Source: Charles E. Cook at al. </a:t>
            </a:r>
            <a:r>
              <a:rPr lang="en-US" sz="1300" i="1" dirty="0" err="1"/>
              <a:t>Nucl</a:t>
            </a:r>
            <a:r>
              <a:rPr lang="en-US" sz="1300" i="1" dirty="0"/>
              <a:t>. Acids Res. 2016; 44: D20-D26</a:t>
            </a:r>
            <a:endParaRPr lang="en-US" sz="13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070" y="1196752"/>
            <a:ext cx="464089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8107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153400" cy="5746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orbel" charset="0"/>
              </a:rPr>
              <a:t>Data resources in life science</a:t>
            </a:r>
          </a:p>
        </p:txBody>
      </p:sp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3924300" y="5013325"/>
            <a:ext cx="47513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cs typeface="Geneva" charset="0"/>
              </a:rPr>
              <a:t>Nucleic Acids Research annual Database Issue </a:t>
            </a:r>
          </a:p>
          <a:p>
            <a:pPr eaLnBrk="1" hangingPunct="1"/>
            <a:r>
              <a:rPr lang="en-US" sz="1000">
                <a:solidFill>
                  <a:srgbClr val="000000"/>
                </a:solidFill>
                <a:cs typeface="Geneva" charset="0"/>
              </a:rPr>
              <a:t>and the NAR online Molecular Biology Database Collection in 2012. </a:t>
            </a:r>
          </a:p>
          <a:p>
            <a:pPr eaLnBrk="1" hangingPunct="1"/>
            <a:r>
              <a:rPr lang="en-US" sz="1000">
                <a:solidFill>
                  <a:srgbClr val="000000"/>
                </a:solidFill>
                <a:cs typeface="Geneva" charset="0"/>
              </a:rPr>
              <a:t>MY Galperin, GR Cochrane – Nucleic  Acids Research, 2011</a:t>
            </a:r>
          </a:p>
        </p:txBody>
      </p:sp>
      <p:sp>
        <p:nvSpPr>
          <p:cNvPr id="32771" name="TextBox 15"/>
          <p:cNvSpPr txBox="1">
            <a:spLocks noChangeArrowheads="1"/>
          </p:cNvSpPr>
          <p:nvPr/>
        </p:nvSpPr>
        <p:spPr bwMode="auto">
          <a:xfrm>
            <a:off x="250825" y="5373688"/>
            <a:ext cx="32416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8000" b="1">
                <a:cs typeface="Geneva" charset="0"/>
              </a:rPr>
              <a:t>~1800</a:t>
            </a:r>
          </a:p>
        </p:txBody>
      </p:sp>
      <p:sp>
        <p:nvSpPr>
          <p:cNvPr id="32772" name="TextBox 17"/>
          <p:cNvSpPr txBox="1">
            <a:spLocks noChangeArrowheads="1"/>
          </p:cNvSpPr>
          <p:nvPr/>
        </p:nvSpPr>
        <p:spPr bwMode="auto">
          <a:xfrm>
            <a:off x="393700" y="4581525"/>
            <a:ext cx="31496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GB" sz="2600" b="1">
                <a:solidFill>
                  <a:srgbClr val="000000"/>
                </a:solidFill>
                <a:cs typeface="Geneva" charset="0"/>
              </a:rPr>
              <a:t>molecular biology</a:t>
            </a:r>
          </a:p>
          <a:p>
            <a:pPr algn="r" eaLnBrk="1" hangingPunct="1"/>
            <a:r>
              <a:rPr lang="en-GB" sz="2600" b="1">
                <a:solidFill>
                  <a:srgbClr val="000000"/>
                </a:solidFill>
                <a:cs typeface="Geneva" charset="0"/>
              </a:rPr>
              <a:t>data resources</a:t>
            </a:r>
          </a:p>
          <a:p>
            <a:pPr algn="r" eaLnBrk="1" hangingPunct="1"/>
            <a:endParaRPr lang="en-GB" sz="2600" b="1">
              <a:solidFill>
                <a:srgbClr val="000000"/>
              </a:solidFill>
              <a:cs typeface="Geneva" charset="0"/>
            </a:endParaRPr>
          </a:p>
        </p:txBody>
      </p:sp>
      <p:pic>
        <p:nvPicPr>
          <p:cNvPr id="3277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81216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781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153400" cy="5746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orbel" charset="0"/>
              </a:rPr>
              <a:t>We generate data faster than we can deposit it</a:t>
            </a:r>
            <a:br>
              <a:rPr lang="en-US">
                <a:latin typeface="Corbel" charset="0"/>
              </a:rPr>
            </a:br>
            <a:endParaRPr lang="en-US">
              <a:latin typeface="Corbel" charset="0"/>
            </a:endParaRPr>
          </a:p>
        </p:txBody>
      </p:sp>
      <p:sp>
        <p:nvSpPr>
          <p:cNvPr id="36866" name="Rectangle 8"/>
          <p:cNvSpPr>
            <a:spLocks noChangeArrowheads="1"/>
          </p:cNvSpPr>
          <p:nvPr/>
        </p:nvSpPr>
        <p:spPr bwMode="auto">
          <a:xfrm>
            <a:off x="0" y="5300663"/>
            <a:ext cx="9144000" cy="1584325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orbel" charset="0"/>
              <a:cs typeface="Corbel" charset="0"/>
            </a:endParaRPr>
          </a:p>
        </p:txBody>
      </p:sp>
      <p:sp>
        <p:nvSpPr>
          <p:cNvPr id="36867" name="Rectangle 6"/>
          <p:cNvSpPr>
            <a:spLocks noChangeArrowheads="1"/>
          </p:cNvSpPr>
          <p:nvPr/>
        </p:nvSpPr>
        <p:spPr bwMode="auto">
          <a:xfrm>
            <a:off x="0" y="2381250"/>
            <a:ext cx="9144000" cy="1408113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orbel" charset="0"/>
              <a:cs typeface="Corbel" charset="0"/>
            </a:endParaRPr>
          </a:p>
        </p:txBody>
      </p:sp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0" y="3789363"/>
            <a:ext cx="9144000" cy="151130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orbel" charset="0"/>
              <a:cs typeface="Corbel" charset="0"/>
            </a:endParaRPr>
          </a:p>
        </p:txBody>
      </p:sp>
      <p:sp>
        <p:nvSpPr>
          <p:cNvPr id="6" name="Rectangle 44"/>
          <p:cNvSpPr>
            <a:spLocks noChangeArrowheads="1"/>
          </p:cNvSpPr>
          <p:nvPr/>
        </p:nvSpPr>
        <p:spPr bwMode="auto">
          <a:xfrm>
            <a:off x="4427538" y="1446213"/>
            <a:ext cx="4716462" cy="5411787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>
            <a:noFill/>
          </a:ln>
        </p:spPr>
        <p:txBody>
          <a:bodyPr wrap="none"/>
          <a:lstStyle/>
          <a:p>
            <a:pPr>
              <a:defRPr/>
            </a:pPr>
            <a:endParaRPr lang="en-US" sz="1600" dirty="0"/>
          </a:p>
        </p:txBody>
      </p:sp>
      <p:sp>
        <p:nvSpPr>
          <p:cNvPr id="36870" name="Rectangle 44"/>
          <p:cNvSpPr>
            <a:spLocks noChangeArrowheads="1"/>
          </p:cNvSpPr>
          <p:nvPr/>
        </p:nvSpPr>
        <p:spPr bwMode="auto">
          <a:xfrm>
            <a:off x="0" y="1971675"/>
            <a:ext cx="3382963" cy="4886325"/>
          </a:xfrm>
          <a:prstGeom prst="rect">
            <a:avLst/>
          </a:prstGeom>
          <a:solidFill>
            <a:srgbClr val="DADADA">
              <a:alpha val="20000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US" sz="1600"/>
          </a:p>
        </p:txBody>
      </p:sp>
      <p:sp>
        <p:nvSpPr>
          <p:cNvPr id="36871" name="Slide Number Placeholder 2"/>
          <p:cNvSpPr txBox="1">
            <a:spLocks/>
          </p:cNvSpPr>
          <p:nvPr/>
        </p:nvSpPr>
        <p:spPr bwMode="auto">
          <a:xfrm>
            <a:off x="152400" y="63754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B80DC1D-490D-CF43-9BE3-3AA73E4415ED}" type="slidenum">
              <a:rPr lang="de-DE" sz="900">
                <a:solidFill>
                  <a:srgbClr val="FFFFFF"/>
                </a:solidFill>
                <a:latin typeface="Corbel" charset="0"/>
                <a:cs typeface="Corbel" charset="0"/>
              </a:rPr>
              <a:pPr eaLnBrk="1" hangingPunct="1"/>
              <a:t>14</a:t>
            </a:fld>
            <a:endParaRPr lang="de-DE" sz="900">
              <a:solidFill>
                <a:srgbClr val="FFFFFF"/>
              </a:solidFill>
              <a:latin typeface="Corbel" charset="0"/>
              <a:cs typeface="Corbel" charset="0"/>
            </a:endParaRPr>
          </a:p>
        </p:txBody>
      </p:sp>
      <p:pic>
        <p:nvPicPr>
          <p:cNvPr id="36872" name="Picture 9" descr="micorscop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07" r="-12294"/>
          <a:stretch>
            <a:fillRect/>
          </a:stretch>
        </p:blipFill>
        <p:spPr bwMode="auto">
          <a:xfrm>
            <a:off x="117475" y="5381625"/>
            <a:ext cx="1435100" cy="1441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0" descr="dna_sequenc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92" t="-6927" r="-14911" b="-3314"/>
          <a:stretch>
            <a:fillRect/>
          </a:stretch>
        </p:blipFill>
        <p:spPr bwMode="auto">
          <a:xfrm>
            <a:off x="117475" y="2454275"/>
            <a:ext cx="1436688" cy="127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1" descr="mass_spectomet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5515" r="-11703"/>
          <a:stretch>
            <a:fillRect/>
          </a:stretch>
        </p:blipFill>
        <p:spPr bwMode="auto">
          <a:xfrm>
            <a:off x="119063" y="3849688"/>
            <a:ext cx="1435100" cy="13795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5" name="TextBox 9"/>
          <p:cNvSpPr txBox="1">
            <a:spLocks noChangeArrowheads="1"/>
          </p:cNvSpPr>
          <p:nvPr/>
        </p:nvSpPr>
        <p:spPr bwMode="auto">
          <a:xfrm>
            <a:off x="2339975" y="2852738"/>
            <a:ext cx="1233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Corbel" charset="0"/>
                <a:cs typeface="Corbel" charset="0"/>
              </a:rPr>
              <a:t>~100 GB</a:t>
            </a:r>
          </a:p>
        </p:txBody>
      </p:sp>
      <p:sp>
        <p:nvSpPr>
          <p:cNvPr id="36876" name="TextBox 10"/>
          <p:cNvSpPr txBox="1">
            <a:spLocks noChangeArrowheads="1"/>
          </p:cNvSpPr>
          <p:nvPr/>
        </p:nvSpPr>
        <p:spPr bwMode="auto">
          <a:xfrm>
            <a:off x="2484438" y="4292600"/>
            <a:ext cx="895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Corbel" charset="0"/>
                <a:cs typeface="Corbel" charset="0"/>
              </a:rPr>
              <a:t>~4 TB</a:t>
            </a:r>
          </a:p>
        </p:txBody>
      </p:sp>
      <p:sp>
        <p:nvSpPr>
          <p:cNvPr id="36877" name="TextBox 11"/>
          <p:cNvSpPr txBox="1">
            <a:spLocks noChangeArrowheads="1"/>
          </p:cNvSpPr>
          <p:nvPr/>
        </p:nvSpPr>
        <p:spPr bwMode="auto">
          <a:xfrm>
            <a:off x="2484438" y="5876925"/>
            <a:ext cx="895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Corbel" charset="0"/>
                <a:cs typeface="Corbel" charset="0"/>
              </a:rPr>
              <a:t>~4 TB</a:t>
            </a:r>
          </a:p>
        </p:txBody>
      </p:sp>
      <p:sp>
        <p:nvSpPr>
          <p:cNvPr id="36878" name="TextBox 12"/>
          <p:cNvSpPr txBox="1">
            <a:spLocks noChangeArrowheads="1"/>
          </p:cNvSpPr>
          <p:nvPr/>
        </p:nvSpPr>
        <p:spPr bwMode="auto">
          <a:xfrm>
            <a:off x="1192213" y="1966913"/>
            <a:ext cx="1030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Corbel" charset="0"/>
                <a:cs typeface="Corbel" charset="0"/>
              </a:rPr>
              <a:t>24 hours</a:t>
            </a:r>
          </a:p>
        </p:txBody>
      </p:sp>
      <p:sp>
        <p:nvSpPr>
          <p:cNvPr id="36879" name="TextBox 14"/>
          <p:cNvSpPr txBox="1">
            <a:spLocks noChangeArrowheads="1"/>
          </p:cNvSpPr>
          <p:nvPr/>
        </p:nvSpPr>
        <p:spPr bwMode="auto">
          <a:xfrm>
            <a:off x="5622925" y="1979613"/>
            <a:ext cx="903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latin typeface="Corbel" charset="0"/>
                <a:cs typeface="Corbel" charset="0"/>
              </a:rPr>
              <a:t>100 Mb</a:t>
            </a:r>
          </a:p>
        </p:txBody>
      </p:sp>
      <p:sp>
        <p:nvSpPr>
          <p:cNvPr id="36880" name="TextBox 19"/>
          <p:cNvSpPr txBox="1">
            <a:spLocks noChangeArrowheads="1"/>
          </p:cNvSpPr>
          <p:nvPr/>
        </p:nvSpPr>
        <p:spPr bwMode="auto">
          <a:xfrm>
            <a:off x="5475288" y="2852738"/>
            <a:ext cx="1266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8000"/>
                </a:solidFill>
                <a:latin typeface="Corbel" charset="0"/>
                <a:cs typeface="Corbel" charset="0"/>
              </a:rPr>
              <a:t>~5 hours</a:t>
            </a:r>
          </a:p>
        </p:txBody>
      </p:sp>
      <p:sp>
        <p:nvSpPr>
          <p:cNvPr id="36881" name="TextBox 20"/>
          <p:cNvSpPr txBox="1">
            <a:spLocks noChangeArrowheads="1"/>
          </p:cNvSpPr>
          <p:nvPr/>
        </p:nvSpPr>
        <p:spPr bwMode="auto">
          <a:xfrm>
            <a:off x="5508625" y="4292600"/>
            <a:ext cx="1149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B841E"/>
                </a:solidFill>
                <a:latin typeface="Corbel" charset="0"/>
                <a:cs typeface="Corbel" charset="0"/>
              </a:rPr>
              <a:t>~4 days</a:t>
            </a:r>
          </a:p>
        </p:txBody>
      </p:sp>
      <p:sp>
        <p:nvSpPr>
          <p:cNvPr id="36882" name="TextBox 21"/>
          <p:cNvSpPr txBox="1">
            <a:spLocks noChangeArrowheads="1"/>
          </p:cNvSpPr>
          <p:nvPr/>
        </p:nvSpPr>
        <p:spPr bwMode="auto">
          <a:xfrm>
            <a:off x="5508625" y="5876925"/>
            <a:ext cx="1149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B841E"/>
                </a:solidFill>
                <a:latin typeface="Corbel" charset="0"/>
                <a:cs typeface="Corbel" charset="0"/>
              </a:rPr>
              <a:t>~4 days</a:t>
            </a:r>
          </a:p>
        </p:txBody>
      </p:sp>
      <p:sp>
        <p:nvSpPr>
          <p:cNvPr id="36883" name="TextBox 25"/>
          <p:cNvSpPr txBox="1">
            <a:spLocks noChangeArrowheads="1"/>
          </p:cNvSpPr>
          <p:nvPr/>
        </p:nvSpPr>
        <p:spPr bwMode="auto">
          <a:xfrm>
            <a:off x="2124075" y="2349500"/>
            <a:ext cx="1600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orbel" charset="0"/>
                <a:cs typeface="Corbel" charset="0"/>
              </a:rPr>
              <a:t>DNA sequencing</a:t>
            </a:r>
          </a:p>
        </p:txBody>
      </p:sp>
      <p:sp>
        <p:nvSpPr>
          <p:cNvPr id="36884" name="TextBox 26"/>
          <p:cNvSpPr txBox="1">
            <a:spLocks noChangeArrowheads="1"/>
          </p:cNvSpPr>
          <p:nvPr/>
        </p:nvSpPr>
        <p:spPr bwMode="auto">
          <a:xfrm>
            <a:off x="2119313" y="3736975"/>
            <a:ext cx="18049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orbel" charset="0"/>
                <a:cs typeface="Corbel" charset="0"/>
              </a:rPr>
              <a:t>Mass spectrometry</a:t>
            </a:r>
          </a:p>
        </p:txBody>
      </p:sp>
      <p:sp>
        <p:nvSpPr>
          <p:cNvPr id="36885" name="TextBox 27"/>
          <p:cNvSpPr txBox="1">
            <a:spLocks noChangeArrowheads="1"/>
          </p:cNvSpPr>
          <p:nvPr/>
        </p:nvSpPr>
        <p:spPr bwMode="auto">
          <a:xfrm>
            <a:off x="2128838" y="5276850"/>
            <a:ext cx="1158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orbel" charset="0"/>
                <a:cs typeface="Corbel" charset="0"/>
              </a:rPr>
              <a:t>Microscopy</a:t>
            </a:r>
          </a:p>
        </p:txBody>
      </p:sp>
      <p:sp>
        <p:nvSpPr>
          <p:cNvPr id="36886" name="Rectangle 30"/>
          <p:cNvSpPr>
            <a:spLocks noChangeArrowheads="1"/>
          </p:cNvSpPr>
          <p:nvPr/>
        </p:nvSpPr>
        <p:spPr bwMode="auto">
          <a:xfrm>
            <a:off x="5148263" y="1484313"/>
            <a:ext cx="2317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Corbel" charset="0"/>
                <a:cs typeface="Corbel" charset="0"/>
              </a:rPr>
              <a:t>Network file transfer rate</a:t>
            </a: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0" y="1951038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4427538" y="1989138"/>
            <a:ext cx="0" cy="48688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31717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Magnetic disks</a:t>
            </a:r>
          </a:p>
          <a:p>
            <a:r>
              <a:rPr lang="en-US" dirty="0"/>
              <a:t>Disk arrays</a:t>
            </a:r>
          </a:p>
          <a:p>
            <a:r>
              <a:rPr lang="en-US" dirty="0"/>
              <a:t>Flash storage</a:t>
            </a:r>
          </a:p>
          <a:p>
            <a:r>
              <a:rPr lang="en-US" dirty="0"/>
              <a:t>DRAM storage</a:t>
            </a:r>
          </a:p>
          <a:p>
            <a:r>
              <a:rPr lang="en-US" dirty="0">
                <a:ea typeface="ＭＳ Ｐゴシック" pitchFamily="-108" charset="-128"/>
              </a:rPr>
              <a:t>Storage hierarchy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Reliability</a:t>
            </a:r>
          </a:p>
          <a:p>
            <a:pPr lvl="1"/>
            <a:r>
              <a:rPr lang="en-US" dirty="0"/>
              <a:t>Archival</a:t>
            </a:r>
          </a:p>
          <a:p>
            <a:pPr lvl="1"/>
            <a:r>
              <a:rPr lang="en-US" dirty="0"/>
              <a:t>Reliable</a:t>
            </a:r>
          </a:p>
          <a:p>
            <a:pPr lvl="1"/>
            <a:r>
              <a:rPr lang="en-US" dirty="0"/>
              <a:t>Persistent</a:t>
            </a:r>
          </a:p>
          <a:p>
            <a:pPr lvl="1"/>
            <a:r>
              <a:rPr lang="en-US" dirty="0"/>
              <a:t>Temporal</a:t>
            </a:r>
          </a:p>
          <a:p>
            <a:r>
              <a:rPr lang="en-US" dirty="0"/>
              <a:t>Access pattern</a:t>
            </a:r>
          </a:p>
          <a:p>
            <a:pPr lvl="1"/>
            <a:r>
              <a:rPr lang="en-US" dirty="0"/>
              <a:t>Write or read intensive</a:t>
            </a:r>
          </a:p>
          <a:p>
            <a:pPr lvl="1"/>
            <a:r>
              <a:rPr lang="en-US" dirty="0"/>
              <a:t>Sequential or random access</a:t>
            </a:r>
          </a:p>
          <a:p>
            <a:pPr lvl="1"/>
            <a:r>
              <a:rPr lang="en-US" dirty="0"/>
              <a:t>Low-latency or high throughput</a:t>
            </a:r>
          </a:p>
          <a:p>
            <a:r>
              <a:rPr lang="en-US" dirty="0"/>
              <a:t>Cost</a:t>
            </a:r>
          </a:p>
          <a:p>
            <a:r>
              <a:rPr lang="en-US" dirty="0"/>
              <a:t>Power</a:t>
            </a:r>
          </a:p>
        </p:txBody>
      </p:sp>
    </p:spTree>
    <p:extLst>
      <p:ext uri="{BB962C8B-B14F-4D97-AF65-F5344CB8AC3E}">
        <p14:creationId xmlns:p14="http://schemas.microsoft.com/office/powerpoint/2010/main" val="3512298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Memory Hierarchy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1"/>
            <a:ext cx="5889173" cy="458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4218" y="5791200"/>
            <a:ext cx="868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Jiahua</a:t>
            </a:r>
            <a:r>
              <a:rPr lang="en-US" sz="1400" dirty="0"/>
              <a:t> He, </a:t>
            </a:r>
            <a:r>
              <a:rPr lang="en-US" sz="1400" dirty="0" err="1"/>
              <a:t>Arun</a:t>
            </a:r>
            <a:r>
              <a:rPr lang="en-US" sz="1400" dirty="0"/>
              <a:t> </a:t>
            </a:r>
            <a:r>
              <a:rPr lang="en-US" sz="1400" dirty="0" err="1"/>
              <a:t>Jagatheesan</a:t>
            </a:r>
            <a:r>
              <a:rPr lang="en-US" sz="1400" dirty="0"/>
              <a:t>, </a:t>
            </a:r>
            <a:r>
              <a:rPr lang="en-US" sz="1400" dirty="0" err="1"/>
              <a:t>Sandeep</a:t>
            </a:r>
            <a:r>
              <a:rPr lang="en-US" sz="1400" dirty="0"/>
              <a:t> Gupta, Jeffrey Bennett, Allan </a:t>
            </a:r>
            <a:r>
              <a:rPr lang="en-US" sz="1400" dirty="0" err="1"/>
              <a:t>Snavely</a:t>
            </a:r>
            <a:r>
              <a:rPr lang="en-US" sz="1400" dirty="0"/>
              <a:t>, "DASH: a Recipe for a Flash-based Data Intensive Supercomputer," </a:t>
            </a:r>
            <a:r>
              <a:rPr lang="en-US" sz="1400" dirty="0" err="1"/>
              <a:t>sc</a:t>
            </a:r>
            <a:r>
              <a:rPr lang="en-US" sz="1400" dirty="0"/>
              <a:t>, pp.1-11, 2010 ACM/IEEE International Conference for High Performance Computing, Networking, Storage and Analysis, 2010</a:t>
            </a:r>
          </a:p>
        </p:txBody>
      </p:sp>
    </p:spTree>
    <p:extLst>
      <p:ext uri="{BB962C8B-B14F-4D97-AF65-F5344CB8AC3E}">
        <p14:creationId xmlns:p14="http://schemas.microsoft.com/office/powerpoint/2010/main" val="1097214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 vs. Flash vs. DRAM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408874"/>
              </p:ext>
            </p:extLst>
          </p:nvPr>
        </p:nvGraphicFramePr>
        <p:xfrm>
          <a:off x="457200" y="1844040"/>
          <a:ext cx="8229600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Access time (relative)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100-1,000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0.000001 </a:t>
                      </a:r>
                      <a:br>
                        <a:rPr lang="en-US" dirty="0"/>
                      </a:br>
                      <a:r>
                        <a:rPr lang="en-US" dirty="0"/>
                        <a:t>(1</a:t>
                      </a:r>
                      <a:r>
                        <a:rPr lang="en-US" baseline="0" dirty="0"/>
                        <a:t> / 100,000)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Cost (relative)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30-150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Bandwidth (relative)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Bandwidth/</a:t>
                      </a:r>
                      <a:r>
                        <a:rPr lang="en-US" baseline="0" dirty="0"/>
                        <a:t> GB (relative)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Bandwidth</a:t>
                      </a:r>
                      <a:r>
                        <a:rPr lang="en-US" baseline="0" dirty="0"/>
                        <a:t>/ $ (relative)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3400" y="57150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Source: Computer Architecture A Quantitative Approach</a:t>
            </a:r>
          </a:p>
        </p:txBody>
      </p:sp>
    </p:spTree>
    <p:extLst>
      <p:ext uri="{BB962C8B-B14F-4D97-AF65-F5344CB8AC3E}">
        <p14:creationId xmlns:p14="http://schemas.microsoft.com/office/powerpoint/2010/main" val="2012777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Punch Cards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5400"/>
            <a:ext cx="9207267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089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Voluntary human produced content</a:t>
            </a:r>
          </a:p>
          <a:p>
            <a:pPr lvl="1"/>
            <a:r>
              <a:rPr lang="en-US" dirty="0"/>
              <a:t>Videos, photos, audio…</a:t>
            </a:r>
          </a:p>
          <a:p>
            <a:r>
              <a:rPr lang="en-US" dirty="0"/>
              <a:t>Involuntary produced content</a:t>
            </a:r>
          </a:p>
          <a:p>
            <a:pPr lvl="1"/>
            <a:r>
              <a:rPr lang="en-US" dirty="0"/>
              <a:t>Online activity logging, tax records…</a:t>
            </a:r>
          </a:p>
          <a:p>
            <a:r>
              <a:rPr lang="en-US" dirty="0"/>
              <a:t>Scientific instruments</a:t>
            </a:r>
          </a:p>
          <a:p>
            <a:pPr lvl="1"/>
            <a:r>
              <a:rPr lang="en-US" dirty="0"/>
              <a:t>CERN LHC, Sloan Digital Sky Survey,  brain simulations, DNA sequencers…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Sources</a:t>
            </a:r>
          </a:p>
        </p:txBody>
      </p:sp>
    </p:spTree>
    <p:extLst>
      <p:ext uri="{BB962C8B-B14F-4D97-AF65-F5344CB8AC3E}">
        <p14:creationId xmlns:p14="http://schemas.microsoft.com/office/powerpoint/2010/main" val="987636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Magnetophone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157912" cy="504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98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Tape Library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315200" cy="504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10" y="1600200"/>
            <a:ext cx="297425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7882"/>
            <a:ext cx="3333750" cy="241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203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Storage Systems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6" y="152400"/>
            <a:ext cx="8915400" cy="570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52600" y="6330287"/>
            <a:ext cx="642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http://www.usenix.org/events/lisa10/tech/slides/cass.pdf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22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C34010-9C5A-4DBB-8460-AB5CA8AEA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664"/>
            <a:ext cx="9144000" cy="65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4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Drive Teardown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2"/>
              </a:rPr>
              <a:t>http://www.youtube.com/watch?v=Wiy_eHdj8kg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38288"/>
            <a:ext cx="3810000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098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 Arm and 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Disk arm</a:t>
            </a:r>
          </a:p>
          <a:p>
            <a:pPr lvl="1"/>
            <a:r>
              <a:rPr lang="en-US" dirty="0"/>
              <a:t>A disk arm carries disk heads</a:t>
            </a:r>
          </a:p>
          <a:p>
            <a:r>
              <a:rPr lang="en-US" dirty="0"/>
              <a:t>Disk head</a:t>
            </a:r>
          </a:p>
          <a:p>
            <a:pPr lvl="1"/>
            <a:r>
              <a:rPr lang="en-US" dirty="0"/>
              <a:t>Mounted on an actuator</a:t>
            </a:r>
          </a:p>
          <a:p>
            <a:pPr lvl="1"/>
            <a:r>
              <a:rPr lang="en-US" dirty="0"/>
              <a:t>Read and write on disk surface</a:t>
            </a:r>
          </a:p>
          <a:p>
            <a:r>
              <a:rPr lang="en-US" dirty="0"/>
              <a:t>Read/write operation</a:t>
            </a:r>
          </a:p>
          <a:p>
            <a:pPr lvl="1"/>
            <a:r>
              <a:rPr lang="en-US" dirty="0"/>
              <a:t>Disk controller receives a command with &lt;track#, sector#&gt;</a:t>
            </a:r>
          </a:p>
          <a:p>
            <a:pPr lvl="1"/>
            <a:r>
              <a:rPr lang="en-US" dirty="0"/>
              <a:t>Seek the right cylinder (tracks)</a:t>
            </a:r>
          </a:p>
          <a:p>
            <a:pPr lvl="1"/>
            <a:r>
              <a:rPr lang="en-US" dirty="0"/>
              <a:t>Wait until the right sector comes</a:t>
            </a:r>
          </a:p>
          <a:p>
            <a:pPr lvl="1"/>
            <a:r>
              <a:rPr lang="en-US" dirty="0"/>
              <a:t>Perform read/write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100" y="2057400"/>
            <a:ext cx="385036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Mechanical Component of A Disk Drive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3733800"/>
            <a:ext cx="8229600" cy="242316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Tracks</a:t>
            </a:r>
          </a:p>
          <a:p>
            <a:pPr lvl="1"/>
            <a:r>
              <a:rPr lang="en-US" dirty="0"/>
              <a:t>Concentric rings around disk surface, bits laid out serially along each track</a:t>
            </a:r>
          </a:p>
          <a:p>
            <a:r>
              <a:rPr lang="en-US" dirty="0"/>
              <a:t>Cylinder</a:t>
            </a:r>
          </a:p>
          <a:p>
            <a:pPr lvl="1"/>
            <a:r>
              <a:rPr lang="en-US" dirty="0"/>
              <a:t>A track of the platter, 1000-5000 cylinders per zone, 1 spare per zone</a:t>
            </a:r>
          </a:p>
          <a:p>
            <a:r>
              <a:rPr lang="en-US" dirty="0"/>
              <a:t>Sectors</a:t>
            </a:r>
          </a:p>
          <a:p>
            <a:pPr lvl="1"/>
            <a:r>
              <a:rPr lang="en-US" dirty="0"/>
              <a:t>Each track is split into arc of track (min unit of transfer)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713" y="1143000"/>
            <a:ext cx="68865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Magnetic Disk Controller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257800" cy="4937760"/>
          </a:xfrm>
        </p:spPr>
        <p:txBody>
          <a:bodyPr>
            <a:normAutofit/>
          </a:bodyPr>
          <a:lstStyle/>
          <a:p>
            <a:r>
              <a:rPr lang="en-US" dirty="0"/>
              <a:t>External connection</a:t>
            </a:r>
          </a:p>
          <a:p>
            <a:pPr lvl="1"/>
            <a:r>
              <a:rPr lang="en-US" dirty="0"/>
              <a:t>Parallel ATA (aka IDE or EIDE), Serial ATA, SCSI, Serial Attached SCSI (SAS), </a:t>
            </a:r>
            <a:r>
              <a:rPr lang="en-US" dirty="0" err="1"/>
              <a:t>Fibre</a:t>
            </a:r>
            <a:r>
              <a:rPr lang="en-US" dirty="0"/>
              <a:t> Channel, FireWire, USB</a:t>
            </a:r>
          </a:p>
          <a:p>
            <a:r>
              <a:rPr lang="en-US" dirty="0"/>
              <a:t>Cache</a:t>
            </a:r>
          </a:p>
          <a:p>
            <a:pPr lvl="1"/>
            <a:r>
              <a:rPr lang="en-US" dirty="0"/>
              <a:t>Buffer data between disk and interface</a:t>
            </a:r>
          </a:p>
          <a:p>
            <a:r>
              <a:rPr lang="en-US" dirty="0"/>
              <a:t>Controller</a:t>
            </a:r>
          </a:p>
          <a:p>
            <a:pPr lvl="1"/>
            <a:r>
              <a:rPr lang="en-US" dirty="0"/>
              <a:t>Read/write operation</a:t>
            </a:r>
          </a:p>
          <a:p>
            <a:pPr lvl="1"/>
            <a:r>
              <a:rPr lang="en-US" dirty="0"/>
              <a:t>Cache replacement</a:t>
            </a:r>
          </a:p>
          <a:p>
            <a:pPr lvl="1"/>
            <a:r>
              <a:rPr lang="en-US" dirty="0"/>
              <a:t>Failure detection and recovery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5975" y="1552575"/>
            <a:ext cx="225742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Disk Caching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</a:t>
            </a:r>
          </a:p>
          <a:p>
            <a:pPr lvl="1"/>
            <a:r>
              <a:rPr lang="en-US" dirty="0"/>
              <a:t>Use DRAM to cache recently accessed blocks</a:t>
            </a:r>
          </a:p>
          <a:p>
            <a:pPr lvl="2"/>
            <a:r>
              <a:rPr lang="en-US" dirty="0"/>
              <a:t>Most disks has 32MB</a:t>
            </a:r>
          </a:p>
          <a:p>
            <a:pPr lvl="2"/>
            <a:r>
              <a:rPr lang="en-US" dirty="0"/>
              <a:t>Some of the RAM space stores “firmware” (an embedded OS)</a:t>
            </a:r>
          </a:p>
          <a:p>
            <a:pPr lvl="1"/>
            <a:r>
              <a:rPr lang="en-US" dirty="0"/>
              <a:t>Blocks are replaced usually in an LRU order</a:t>
            </a:r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Good for reads if accesses have locality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Cost</a:t>
            </a:r>
          </a:p>
          <a:p>
            <a:pPr lvl="1"/>
            <a:r>
              <a:rPr lang="en-US" dirty="0"/>
              <a:t>Need to deal with reliable writes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 Sectors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Where do they come from?</a:t>
            </a:r>
          </a:p>
          <a:p>
            <a:pPr lvl="1"/>
            <a:r>
              <a:rPr lang="en-US" dirty="0"/>
              <a:t>Formatting process</a:t>
            </a:r>
          </a:p>
          <a:p>
            <a:pPr lvl="1"/>
            <a:r>
              <a:rPr lang="en-US" dirty="0"/>
              <a:t>Logical maps to physical</a:t>
            </a:r>
          </a:p>
          <a:p>
            <a:r>
              <a:rPr lang="en-US" dirty="0"/>
              <a:t>What is a sector?</a:t>
            </a:r>
          </a:p>
          <a:p>
            <a:pPr lvl="1"/>
            <a:r>
              <a:rPr lang="en-US" dirty="0"/>
              <a:t>Header (ID, defect flag, …)</a:t>
            </a:r>
          </a:p>
          <a:p>
            <a:pPr lvl="1"/>
            <a:r>
              <a:rPr lang="en-US" dirty="0"/>
              <a:t>Real space (e.g. 512 bytes)</a:t>
            </a:r>
          </a:p>
          <a:p>
            <a:pPr lvl="1"/>
            <a:r>
              <a:rPr lang="en-US" dirty="0"/>
              <a:t>Trailer (ECC code)</a:t>
            </a:r>
          </a:p>
          <a:p>
            <a:r>
              <a:rPr lang="en-US" dirty="0"/>
              <a:t>What about errors?</a:t>
            </a:r>
          </a:p>
          <a:p>
            <a:pPr lvl="1"/>
            <a:r>
              <a:rPr lang="en-US" dirty="0"/>
              <a:t>Detect errors in a sector</a:t>
            </a:r>
          </a:p>
          <a:p>
            <a:pPr lvl="1"/>
            <a:r>
              <a:rPr lang="en-US" dirty="0"/>
              <a:t>Correct them with ECC</a:t>
            </a:r>
          </a:p>
          <a:p>
            <a:pPr lvl="1"/>
            <a:r>
              <a:rPr lang="en-US" dirty="0"/>
              <a:t>If not recoverable, replace it with a spare</a:t>
            </a:r>
          </a:p>
          <a:p>
            <a:pPr lvl="1"/>
            <a:r>
              <a:rPr lang="en-US" dirty="0"/>
              <a:t>Skip bad sectors in the future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2037" y="2065337"/>
            <a:ext cx="35623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How big?</a:t>
            </a:r>
          </a:p>
        </p:txBody>
      </p:sp>
    </p:spTree>
    <p:extLst>
      <p:ext uri="{BB962C8B-B14F-4D97-AF65-F5344CB8AC3E}">
        <p14:creationId xmlns:p14="http://schemas.microsoft.com/office/powerpoint/2010/main" val="1073965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Disks Were Large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209674"/>
            <a:ext cx="8991929" cy="513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They Are Now Much Smaller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b="1556"/>
          <a:stretch>
            <a:fillRect/>
          </a:stretch>
        </p:blipFill>
        <p:spPr bwMode="auto">
          <a:xfrm>
            <a:off x="381000" y="1276350"/>
            <a:ext cx="8329444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Multiply 2"/>
          <p:cNvSpPr/>
          <p:nvPr/>
        </p:nvSpPr>
        <p:spPr>
          <a:xfrm>
            <a:off x="5715000" y="304800"/>
            <a:ext cx="2362200" cy="7010400"/>
          </a:xfrm>
          <a:prstGeom prst="mathMultiply">
            <a:avLst>
              <a:gd name="adj1" fmla="val 71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Areal Density vs. Moore’s Law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362075"/>
            <a:ext cx="60960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50 Years Later (Mark </a:t>
            </a:r>
            <a:r>
              <a:rPr lang="en-US" dirty="0" err="1"/>
              <a:t>Kryder</a:t>
            </a:r>
            <a:r>
              <a:rPr lang="en-US" dirty="0"/>
              <a:t> at SNW 2006)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605" y="1223963"/>
            <a:ext cx="7765795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914400"/>
          </a:xfrm>
        </p:spPr>
        <p:txBody>
          <a:bodyPr/>
          <a:lstStyle/>
          <a:p>
            <a:r>
              <a:rPr lang="en-US" dirty="0"/>
              <a:t>Sample Disk Specs (from Seagate)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999091"/>
              </p:ext>
            </p:extLst>
          </p:nvPr>
        </p:nvGraphicFramePr>
        <p:xfrm>
          <a:off x="990600" y="685800"/>
          <a:ext cx="7010400" cy="604748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33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0073"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Cheetah 15k.7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Barracuda XT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Capacity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Formatted capacity (GB)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2000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Discs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Heads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Sector size (bytes)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Performance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External interface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it-IT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Ultra320 SCSI, FC, S. SCSI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SATA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Spindle speed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 (RPM)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15,000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7,200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Average latency (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msec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4.16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Seek time,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 read/write (</a:t>
                      </a:r>
                      <a:r>
                        <a:rPr lang="en-US" sz="1400" b="0" i="0" u="none" strike="noStrike" baseline="0" dirty="0" err="1">
                          <a:solidFill>
                            <a:srgbClr val="000000"/>
                          </a:solidFill>
                          <a:latin typeface="+mn-lt"/>
                        </a:rPr>
                        <a:t>msec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3.5/3.9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8.5/9.5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856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Track-to-track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 read/write (</a:t>
                      </a:r>
                      <a:r>
                        <a:rPr lang="en-US" sz="1400" b="0" i="0" u="none" strike="noStrike" baseline="0" dirty="0" err="1">
                          <a:solidFill>
                            <a:srgbClr val="000000"/>
                          </a:solidFill>
                          <a:latin typeface="+mn-lt"/>
                        </a:rPr>
                        <a:t>msec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0.2-0.4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0.8/1.0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Internal transfer (MB/sec)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1,450-2,370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Transfer rate (MB/sec)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122-204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Cache size (MB)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Reliability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Recoverable read errors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+mn-lt"/>
                        </a:rPr>
                        <a:t>1 per 1012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+mn-lt"/>
                        </a:rPr>
                        <a:t>1 per 1010 bits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Non-recoverable read errors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+mn-lt"/>
                        </a:rPr>
                        <a:t>1 per 1016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+mn-lt"/>
                        </a:rPr>
                        <a:t>1 per 1014 bits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 Performance (2TB disk)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Seek</a:t>
            </a:r>
          </a:p>
          <a:p>
            <a:pPr lvl="1"/>
            <a:r>
              <a:rPr lang="en-US" dirty="0"/>
              <a:t>Position heads over cylinder, typically 3.5-9.5 ms</a:t>
            </a:r>
          </a:p>
          <a:p>
            <a:r>
              <a:rPr lang="en-US" dirty="0"/>
              <a:t>Rotational delay</a:t>
            </a:r>
          </a:p>
          <a:p>
            <a:pPr lvl="1"/>
            <a:r>
              <a:rPr lang="en-US" dirty="0"/>
              <a:t>Wait for a sector to rotate underneath the heads</a:t>
            </a:r>
          </a:p>
          <a:p>
            <a:pPr lvl="1"/>
            <a:r>
              <a:rPr lang="en-US" dirty="0"/>
              <a:t>Typically 8 - 4 ms (7,200 – 15,000RPM) or . rotation takes 4 - 2ms</a:t>
            </a:r>
          </a:p>
          <a:p>
            <a:r>
              <a:rPr lang="en-US" dirty="0"/>
              <a:t>Transfer bytes</a:t>
            </a:r>
          </a:p>
          <a:p>
            <a:pPr lvl="1"/>
            <a:r>
              <a:rPr lang="en-US" dirty="0"/>
              <a:t>Transfer bandwidth is typically 40-138 Mbytes/sec</a:t>
            </a:r>
          </a:p>
          <a:p>
            <a:r>
              <a:rPr lang="en-US" dirty="0"/>
              <a:t>Performance of transfer 1 Kbytes</a:t>
            </a:r>
          </a:p>
          <a:p>
            <a:pPr lvl="1"/>
            <a:r>
              <a:rPr lang="en-US" dirty="0"/>
              <a:t>Seek (4 ms) + half rotational delay (2ms) + transfer (0.013 ms)</a:t>
            </a:r>
          </a:p>
          <a:p>
            <a:pPr lvl="1"/>
            <a:r>
              <a:rPr lang="en-US" dirty="0"/>
              <a:t>Total time is 6.01 ms or 167 Kbytes/sec (1/360 of 60MB/sec)!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What transfer size can get 90% of the disk bandwidth?</a:t>
            </a:r>
          </a:p>
          <a:p>
            <a:pPr lvl="1"/>
            <a:r>
              <a:rPr lang="en-US" dirty="0"/>
              <a:t>Assume Disk BW = 60MB/sec, . rotation = 2ms, . seek = 4ms</a:t>
            </a:r>
          </a:p>
          <a:p>
            <a:pPr lvl="1"/>
            <a:r>
              <a:rPr lang="en-US" dirty="0"/>
              <a:t>BW * 90% = size / (size/BW + rotation + seek) size = BW * (rotation + seek) * 0.9 / 0.1= 60MB * 0.006 * 0.9 / 0.1 = 3.24MB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Seek and rotational times dominate the cost of small accesses</a:t>
            </a:r>
          </a:p>
          <a:p>
            <a:pPr lvl="1"/>
            <a:r>
              <a:rPr lang="en-US" dirty="0"/>
              <a:t>Disk transfer bandwidth are wasted</a:t>
            </a:r>
          </a:p>
          <a:p>
            <a:pPr lvl="1"/>
            <a:r>
              <a:rPr lang="en-US" dirty="0"/>
              <a:t>Need algorithms to reduce seek time</a:t>
            </a:r>
          </a:p>
          <a:p>
            <a:r>
              <a:rPr lang="en-US" dirty="0"/>
              <a:t>Speed depends on which sectors to access</a:t>
            </a:r>
          </a:p>
          <a:p>
            <a:pPr lvl="1"/>
            <a:r>
              <a:rPr lang="en-US" dirty="0"/>
              <a:t>Are outer tracks or inner tracks faster?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66800" y="2590800"/>
          <a:ext cx="67818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39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Block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 of Disk Transfer Bandwidth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1Kbytes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0.28%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1Mbytes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73.99%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3.24Mbytes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FIFO (FCFS) order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</a:t>
            </a:r>
          </a:p>
          <a:p>
            <a:pPr lvl="1"/>
            <a:r>
              <a:rPr lang="en-US" dirty="0"/>
              <a:t>First come first serve</a:t>
            </a:r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Fairness among requests</a:t>
            </a:r>
          </a:p>
          <a:p>
            <a:pPr lvl="1"/>
            <a:r>
              <a:rPr lang="en-US" dirty="0"/>
              <a:t>In the order applications expect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Arrival may be on random spots on the disk (long seeks)</a:t>
            </a:r>
          </a:p>
          <a:p>
            <a:pPr lvl="1"/>
            <a:r>
              <a:rPr lang="en-US" dirty="0"/>
              <a:t>Wild swing can happen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741487"/>
            <a:ext cx="31527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SSTF (Shortest Seek Time First)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Method</a:t>
            </a:r>
          </a:p>
          <a:p>
            <a:pPr lvl="1"/>
            <a:r>
              <a:rPr lang="en-US" dirty="0"/>
              <a:t>Pick the one closest on disk</a:t>
            </a:r>
          </a:p>
          <a:p>
            <a:pPr lvl="1"/>
            <a:r>
              <a:rPr lang="en-US" dirty="0"/>
              <a:t>Rotational delay is in calculation</a:t>
            </a:r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Try to minimize seek time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Starvation</a:t>
            </a:r>
          </a:p>
          <a:p>
            <a:r>
              <a:rPr lang="en-US" dirty="0"/>
              <a:t>Question</a:t>
            </a:r>
          </a:p>
          <a:p>
            <a:pPr lvl="1"/>
            <a:r>
              <a:rPr lang="en-US" dirty="0"/>
              <a:t>Is SSTF optimal?</a:t>
            </a:r>
          </a:p>
          <a:p>
            <a:pPr lvl="1"/>
            <a:r>
              <a:rPr lang="en-US" dirty="0"/>
              <a:t>Can we avoid the starvation?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1587" y="1689100"/>
            <a:ext cx="31432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Elevator (SCAN)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</a:t>
            </a:r>
          </a:p>
          <a:p>
            <a:pPr lvl="1"/>
            <a:r>
              <a:rPr lang="en-US" dirty="0"/>
              <a:t>Take the closest request in the direction of travel</a:t>
            </a:r>
          </a:p>
          <a:p>
            <a:pPr lvl="1"/>
            <a:r>
              <a:rPr lang="en-US" dirty="0"/>
              <a:t>Real implementations do not go to the end (called LOOK)</a:t>
            </a:r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Bounded time for each request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Request at the other end will take a while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7775" y="1689100"/>
            <a:ext cx="319087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Size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1875367"/>
            <a:ext cx="2184400" cy="14016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1" y="3525335"/>
            <a:ext cx="218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&lt; 8GB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864" y="1637875"/>
            <a:ext cx="2048936" cy="16391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1329" y="3525335"/>
            <a:ext cx="218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&lt; 1TB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692" r="17571"/>
          <a:stretch/>
        </p:blipFill>
        <p:spPr>
          <a:xfrm>
            <a:off x="7024277" y="2477491"/>
            <a:ext cx="837406" cy="989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692" r="17571"/>
          <a:stretch/>
        </p:blipFill>
        <p:spPr>
          <a:xfrm>
            <a:off x="6186871" y="2477491"/>
            <a:ext cx="837406" cy="989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4692" r="17571"/>
          <a:stretch/>
        </p:blipFill>
        <p:spPr>
          <a:xfrm>
            <a:off x="7024277" y="1488490"/>
            <a:ext cx="837406" cy="989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4692" r="17571"/>
          <a:stretch/>
        </p:blipFill>
        <p:spPr>
          <a:xfrm>
            <a:off x="6186871" y="1488490"/>
            <a:ext cx="837406" cy="989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86872" y="3525335"/>
            <a:ext cx="1674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TBs</a:t>
            </a:r>
          </a:p>
        </p:txBody>
      </p:sp>
      <p:pic>
        <p:nvPicPr>
          <p:cNvPr id="13" name="Picture 2" descr="https://www.notur.no/sites/drupal.uninett.no.notur/files/Stallo_dar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313" y="4201883"/>
            <a:ext cx="3405055" cy="192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75970" y="6166844"/>
            <a:ext cx="218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PBs</a:t>
            </a:r>
          </a:p>
        </p:txBody>
      </p:sp>
    </p:spTree>
    <p:extLst>
      <p:ext uri="{BB962C8B-B14F-4D97-AF65-F5344CB8AC3E}">
        <p14:creationId xmlns:p14="http://schemas.microsoft.com/office/powerpoint/2010/main" val="20956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C-SCAN (Circular SCAN)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</a:t>
            </a:r>
          </a:p>
          <a:p>
            <a:pPr lvl="1"/>
            <a:r>
              <a:rPr lang="en-US" dirty="0"/>
              <a:t>Like SCAN</a:t>
            </a:r>
          </a:p>
          <a:p>
            <a:pPr lvl="1"/>
            <a:r>
              <a:rPr lang="en-US" dirty="0"/>
              <a:t>But, wrap around</a:t>
            </a:r>
          </a:p>
          <a:p>
            <a:pPr lvl="1"/>
            <a:r>
              <a:rPr lang="en-US" dirty="0"/>
              <a:t>Real implementation doesn’t go to the end (C-LOOK)</a:t>
            </a:r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Uniform service time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Do nothing on the return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2537" y="1660525"/>
            <a:ext cx="318135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Which is your favorite?</a:t>
            </a:r>
          </a:p>
          <a:p>
            <a:pPr lvl="1"/>
            <a:r>
              <a:rPr lang="en-US" dirty="0"/>
              <a:t>FIFO</a:t>
            </a:r>
          </a:p>
          <a:p>
            <a:pPr lvl="1"/>
            <a:r>
              <a:rPr lang="en-US" dirty="0"/>
              <a:t>SSTF</a:t>
            </a:r>
          </a:p>
          <a:p>
            <a:pPr lvl="1"/>
            <a:r>
              <a:rPr lang="en-US" dirty="0"/>
              <a:t>SCAN</a:t>
            </a:r>
          </a:p>
          <a:p>
            <a:pPr lvl="1"/>
            <a:r>
              <a:rPr lang="en-US" dirty="0"/>
              <a:t>C-SCAN</a:t>
            </a:r>
          </a:p>
          <a:p>
            <a:r>
              <a:rPr lang="en-US" dirty="0"/>
              <a:t>Disk I/O request buffering</a:t>
            </a:r>
          </a:p>
          <a:p>
            <a:pPr lvl="1"/>
            <a:r>
              <a:rPr lang="en-US" dirty="0"/>
              <a:t>Where would you buffer requests?</a:t>
            </a:r>
          </a:p>
          <a:p>
            <a:pPr lvl="1"/>
            <a:r>
              <a:rPr lang="en-US" dirty="0"/>
              <a:t>How long would you buffer requests?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System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3962400"/>
            <a:ext cx="8229600" cy="21945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Network connected box with many disks</a:t>
            </a:r>
          </a:p>
          <a:p>
            <a:r>
              <a:rPr lang="en-US" dirty="0"/>
              <a:t>Entry level box has 12 disks</a:t>
            </a:r>
          </a:p>
          <a:p>
            <a:pPr lvl="1"/>
            <a:r>
              <a:rPr lang="en-US" dirty="0"/>
              <a:t>Mean time to failure?</a:t>
            </a:r>
          </a:p>
          <a:p>
            <a:pPr lvl="1"/>
            <a:r>
              <a:rPr lang="en-US" dirty="0"/>
              <a:t>How to improve reliability?</a:t>
            </a:r>
          </a:p>
          <a:p>
            <a:pPr lvl="1"/>
            <a:r>
              <a:rPr lang="en-US" dirty="0"/>
              <a:t>What if there are 1000 disks?</a:t>
            </a:r>
          </a:p>
        </p:txBody>
      </p:sp>
      <p:pic>
        <p:nvPicPr>
          <p:cNvPr id="1026" name="Picture 2" descr="FAS2000 S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4910730" cy="162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3288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RAID (Redundant Array of Independent Disks)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Main idea</a:t>
            </a:r>
          </a:p>
          <a:p>
            <a:pPr lvl="1"/>
            <a:r>
              <a:rPr lang="en-US" dirty="0"/>
              <a:t>Store the error correcting codes on other disks</a:t>
            </a:r>
          </a:p>
          <a:p>
            <a:pPr lvl="1"/>
            <a:r>
              <a:rPr lang="en-US" dirty="0"/>
              <a:t>General error correcting codes are too powerful</a:t>
            </a:r>
          </a:p>
          <a:p>
            <a:pPr lvl="1"/>
            <a:r>
              <a:rPr lang="en-US" dirty="0"/>
              <a:t>Use XORs or single parity</a:t>
            </a:r>
          </a:p>
          <a:p>
            <a:pPr lvl="1"/>
            <a:r>
              <a:rPr lang="en-US" dirty="0"/>
              <a:t>Upon any failure, one can recover the entire block from the spare disk (or any disk) using XORs</a:t>
            </a:r>
          </a:p>
          <a:p>
            <a:r>
              <a:rPr lang="en-US" sz="2400" dirty="0"/>
              <a:t>Pros</a:t>
            </a:r>
          </a:p>
          <a:p>
            <a:pPr lvl="1"/>
            <a:r>
              <a:rPr lang="en-US" sz="2500" dirty="0"/>
              <a:t>Reliability</a:t>
            </a:r>
          </a:p>
          <a:p>
            <a:pPr lvl="1"/>
            <a:r>
              <a:rPr lang="en-US" sz="2500" dirty="0"/>
              <a:t>High bandwidth</a:t>
            </a:r>
          </a:p>
          <a:p>
            <a:r>
              <a:rPr lang="en-US" sz="2400" dirty="0"/>
              <a:t>Cons</a:t>
            </a:r>
          </a:p>
          <a:p>
            <a:pPr lvl="1"/>
            <a:r>
              <a:rPr lang="en-US" sz="2500" dirty="0"/>
              <a:t>The controller is complex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1100" y="1717675"/>
            <a:ext cx="332422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Synopsis of RAID Levels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390650"/>
            <a:ext cx="7315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RAID Level 6 and Beyond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4102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Goals</a:t>
            </a:r>
          </a:p>
          <a:p>
            <a:pPr lvl="1"/>
            <a:r>
              <a:rPr lang="en-US" dirty="0"/>
              <a:t>Less computation and fewer updates per random writes</a:t>
            </a:r>
          </a:p>
          <a:p>
            <a:pPr lvl="1"/>
            <a:r>
              <a:rPr lang="en-US" dirty="0"/>
              <a:t>Small amount of extra disk space</a:t>
            </a:r>
          </a:p>
          <a:p>
            <a:r>
              <a:rPr lang="en-US" dirty="0"/>
              <a:t>Extended Hamming code</a:t>
            </a:r>
          </a:p>
          <a:p>
            <a:r>
              <a:rPr lang="en-US" dirty="0"/>
              <a:t>Specialized Eraser Codes</a:t>
            </a:r>
          </a:p>
          <a:p>
            <a:pPr lvl="1"/>
            <a:r>
              <a:rPr lang="en-US" dirty="0"/>
              <a:t>IBM Even-Odd, </a:t>
            </a:r>
            <a:r>
              <a:rPr lang="en-US" dirty="0" err="1"/>
              <a:t>NetApp</a:t>
            </a:r>
            <a:r>
              <a:rPr lang="en-US" dirty="0"/>
              <a:t> RAID-DP, …</a:t>
            </a:r>
          </a:p>
          <a:p>
            <a:r>
              <a:rPr lang="en-US" dirty="0"/>
              <a:t>Beyond RAID-6</a:t>
            </a:r>
          </a:p>
          <a:p>
            <a:pPr lvl="1"/>
            <a:r>
              <a:rPr lang="en-US" dirty="0"/>
              <a:t>Reed-Solomon codes, using MOD 4 equations</a:t>
            </a:r>
          </a:p>
          <a:p>
            <a:pPr lvl="1"/>
            <a:r>
              <a:rPr lang="en-US" dirty="0"/>
              <a:t>Can be generalized to deal with k (&gt;2) disk failures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2650" y="1581150"/>
            <a:ext cx="30289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5088" y="5562600"/>
            <a:ext cx="3933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80975"/>
            <a:ext cx="8153400" cy="649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43400" y="6553201"/>
            <a:ext cx="4800600" cy="307777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Figure from: Computer Architecture A Quantitative Approach</a:t>
            </a:r>
          </a:p>
        </p:txBody>
      </p:sp>
    </p:spTree>
    <p:extLst>
      <p:ext uri="{BB962C8B-B14F-4D97-AF65-F5344CB8AC3E}">
        <p14:creationId xmlns:p14="http://schemas.microsoft.com/office/powerpoint/2010/main" val="28087810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Alternative to RAID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Google File System</a:t>
            </a:r>
          </a:p>
          <a:p>
            <a:pPr lvl="1"/>
            <a:r>
              <a:rPr lang="en-US" dirty="0"/>
              <a:t>Open source version: </a:t>
            </a:r>
            <a:r>
              <a:rPr lang="en-US" dirty="0" err="1"/>
              <a:t>Hadoop</a:t>
            </a:r>
            <a:r>
              <a:rPr lang="en-US" dirty="0"/>
              <a:t> file system</a:t>
            </a:r>
          </a:p>
          <a:p>
            <a:r>
              <a:rPr lang="en-US" dirty="0"/>
              <a:t>Distributed file system built on top of Linux FS</a:t>
            </a:r>
          </a:p>
          <a:p>
            <a:pPr lvl="1"/>
            <a:r>
              <a:rPr lang="en-US" dirty="0"/>
              <a:t>Special purpose for data-intensive computing (</a:t>
            </a:r>
            <a:r>
              <a:rPr lang="en-US" dirty="0" err="1"/>
              <a:t>MapReduce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Not intended to replace Linux FS for ordinary jobs</a:t>
            </a:r>
          </a:p>
          <a:p>
            <a:r>
              <a:rPr lang="en-US" dirty="0"/>
              <a:t>Run on commodity components (clusters)</a:t>
            </a:r>
          </a:p>
          <a:p>
            <a:pPr lvl="1"/>
            <a:r>
              <a:rPr lang="en-US" dirty="0"/>
              <a:t>Each node in cluster has storage and computation resources</a:t>
            </a:r>
          </a:p>
          <a:p>
            <a:pPr lvl="1"/>
            <a:r>
              <a:rPr lang="en-US" dirty="0"/>
              <a:t>High aggregate I/O bandwidth</a:t>
            </a:r>
          </a:p>
          <a:p>
            <a:r>
              <a:rPr lang="en-US" dirty="0"/>
              <a:t>Large blocks (64MB)</a:t>
            </a:r>
          </a:p>
          <a:p>
            <a:r>
              <a:rPr lang="en-US" dirty="0"/>
              <a:t>Typically 3x replication for blocks</a:t>
            </a:r>
          </a:p>
          <a:p>
            <a:r>
              <a:rPr lang="en-US" dirty="0" err="1"/>
              <a:t>MapReduce</a:t>
            </a:r>
            <a:r>
              <a:rPr lang="en-US" dirty="0"/>
              <a:t> jobs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9574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Disk Failures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failures</a:t>
            </a:r>
          </a:p>
          <a:p>
            <a:pPr lvl="1"/>
            <a:r>
              <a:rPr lang="en-US" dirty="0"/>
              <a:t>Power failures</a:t>
            </a:r>
          </a:p>
          <a:p>
            <a:pPr lvl="1"/>
            <a:r>
              <a:rPr lang="en-US" dirty="0"/>
              <a:t>Disk failures</a:t>
            </a:r>
          </a:p>
          <a:p>
            <a:pPr lvl="1"/>
            <a:r>
              <a:rPr lang="en-US" dirty="0"/>
              <a:t>Human failures</a:t>
            </a:r>
          </a:p>
          <a:p>
            <a:r>
              <a:rPr lang="en-US" dirty="0"/>
              <a:t>What mechanisms required</a:t>
            </a:r>
          </a:p>
          <a:p>
            <a:pPr lvl="1"/>
            <a:r>
              <a:rPr lang="en-US" dirty="0"/>
              <a:t>NVRAM for power failures</a:t>
            </a:r>
          </a:p>
          <a:p>
            <a:pPr lvl="1"/>
            <a:r>
              <a:rPr lang="en-US" dirty="0"/>
              <a:t>Hot swappable capability</a:t>
            </a:r>
          </a:p>
          <a:p>
            <a:pPr lvl="1"/>
            <a:r>
              <a:rPr lang="en-US" dirty="0"/>
              <a:t>Monitoring hardware</a:t>
            </a:r>
          </a:p>
          <a:p>
            <a:r>
              <a:rPr lang="en-US" dirty="0"/>
              <a:t>RAID reconstruction</a:t>
            </a:r>
          </a:p>
          <a:p>
            <a:pPr lvl="1"/>
            <a:r>
              <a:rPr lang="en-US" dirty="0"/>
              <a:t>Reconstruction during operation</a:t>
            </a:r>
          </a:p>
          <a:p>
            <a:pPr lvl="1"/>
            <a:r>
              <a:rPr lang="en-US" dirty="0"/>
              <a:t>What happens if a reconstruction fail?</a:t>
            </a:r>
          </a:p>
          <a:p>
            <a:pPr lvl="1"/>
            <a:r>
              <a:rPr lang="en-US" dirty="0"/>
              <a:t>What happens if the OS crashes during a reconstruction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Generation: FLASH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Flash chip density increases on the Moore’s law curve</a:t>
            </a:r>
          </a:p>
          <a:p>
            <a:pPr lvl="1"/>
            <a:r>
              <a:rPr lang="en-US" dirty="0"/>
              <a:t>1995 16 Mb NAND flash chips</a:t>
            </a:r>
          </a:p>
          <a:p>
            <a:pPr lvl="1"/>
            <a:r>
              <a:rPr lang="en-US" dirty="0"/>
              <a:t>2005 16 </a:t>
            </a:r>
            <a:r>
              <a:rPr lang="en-US" dirty="0" err="1"/>
              <a:t>Gb</a:t>
            </a:r>
            <a:r>
              <a:rPr lang="en-US" dirty="0"/>
              <a:t> NAND flash chips</a:t>
            </a:r>
          </a:p>
          <a:p>
            <a:pPr lvl="1"/>
            <a:r>
              <a:rPr lang="en-US" dirty="0"/>
              <a:t>2009 64 </a:t>
            </a:r>
            <a:r>
              <a:rPr lang="en-US" dirty="0" err="1"/>
              <a:t>Gb</a:t>
            </a:r>
            <a:r>
              <a:rPr lang="en-US" dirty="0"/>
              <a:t> NAND flash chips</a:t>
            </a:r>
          </a:p>
          <a:p>
            <a:pPr lvl="1"/>
            <a:r>
              <a:rPr lang="en-US" dirty="0"/>
              <a:t>Doubled each year since 1995</a:t>
            </a:r>
          </a:p>
          <a:p>
            <a:r>
              <a:rPr lang="en-US" dirty="0"/>
              <a:t>Market driven by Phones, Cameras, iPod,…</a:t>
            </a:r>
            <a:br>
              <a:rPr lang="en-US" dirty="0"/>
            </a:br>
            <a:r>
              <a:rPr lang="en-US" dirty="0"/>
              <a:t>Low entry-cost, </a:t>
            </a:r>
            <a:br>
              <a:rPr lang="en-US" dirty="0"/>
            </a:br>
            <a:r>
              <a:rPr lang="en-US" dirty="0"/>
              <a:t>~$30/chip → ~$3/chip</a:t>
            </a:r>
          </a:p>
          <a:p>
            <a:r>
              <a:rPr lang="en-US" dirty="0"/>
              <a:t>2012 1 Tb NAND flash</a:t>
            </a:r>
            <a:br>
              <a:rPr lang="en-US" dirty="0"/>
            </a:br>
            <a:r>
              <a:rPr lang="en-US" dirty="0"/>
              <a:t>== 128 </a:t>
            </a:r>
            <a:r>
              <a:rPr lang="en-US" dirty="0" err="1"/>
              <a:t>Gb</a:t>
            </a:r>
            <a:r>
              <a:rPr lang="en-US" dirty="0"/>
              <a:t> chip</a:t>
            </a:r>
            <a:br>
              <a:rPr lang="en-US" dirty="0"/>
            </a:br>
            <a:r>
              <a:rPr lang="en-US" dirty="0"/>
              <a:t>== 1TB or 2TB “disk”</a:t>
            </a:r>
            <a:br>
              <a:rPr lang="en-US" dirty="0"/>
            </a:br>
            <a:r>
              <a:rPr lang="en-US" dirty="0"/>
              <a:t>for ~$400</a:t>
            </a:r>
            <a:br>
              <a:rPr lang="en-US" dirty="0"/>
            </a:br>
            <a:r>
              <a:rPr lang="en-US" dirty="0"/>
              <a:t>or 128GB disk for $40</a:t>
            </a:r>
            <a:br>
              <a:rPr lang="en-US" dirty="0"/>
            </a:br>
            <a:r>
              <a:rPr lang="en-US" dirty="0"/>
              <a:t>or 32GB disk for $5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3124201"/>
            <a:ext cx="1828800" cy="134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Arrow 5"/>
          <p:cNvSpPr/>
          <p:nvPr/>
        </p:nvSpPr>
        <p:spPr>
          <a:xfrm>
            <a:off x="5334000" y="4343400"/>
            <a:ext cx="2133600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Samsung prediction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3784148"/>
            <a:ext cx="4191000" cy="193899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Retail prices as of March 2012:</a:t>
            </a:r>
          </a:p>
          <a:p>
            <a:r>
              <a:rPr lang="en-US" sz="2400" dirty="0"/>
              <a:t>Biggest SSD: 512 GB ($850)</a:t>
            </a:r>
          </a:p>
          <a:p>
            <a:r>
              <a:rPr lang="en-US" sz="2400" dirty="0"/>
              <a:t>128GB SSD for $230</a:t>
            </a:r>
          </a:p>
          <a:p>
            <a:r>
              <a:rPr lang="en-US" sz="2400" dirty="0"/>
              <a:t>(2TB disk about $200)</a:t>
            </a:r>
          </a:p>
          <a:p>
            <a:r>
              <a:rPr lang="en-US" sz="2400" dirty="0"/>
              <a:t>32GB SD: $90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Size (</a:t>
            </a:r>
            <a:r>
              <a:rPr lang="en-US" dirty="0" err="1"/>
              <a:t>NxM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Billions of samples &amp; few dimensions, or</a:t>
            </a:r>
          </a:p>
          <a:p>
            <a:r>
              <a:rPr lang="en-US" sz="2400" dirty="0"/>
              <a:t>Billions of samples &amp; thousands of dimensions, or</a:t>
            </a:r>
          </a:p>
          <a:p>
            <a:r>
              <a:rPr lang="en-US" sz="2400" dirty="0"/>
              <a:t>Thousands of samples &amp; thousands of dimensions</a:t>
            </a:r>
          </a:p>
        </p:txBody>
      </p:sp>
    </p:spTree>
    <p:extLst>
      <p:ext uri="{BB962C8B-B14F-4D97-AF65-F5344CB8AC3E}">
        <p14:creationId xmlns:p14="http://schemas.microsoft.com/office/powerpoint/2010/main" val="34861415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NAND Flash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https://www.youtube.com/watch?v=w3uwpuNY-Ww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5557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NOR</a:t>
            </a:r>
          </a:p>
          <a:p>
            <a:pPr lvl="1"/>
            <a:r>
              <a:rPr lang="en-US" dirty="0"/>
              <a:t>Byte addressable</a:t>
            </a:r>
          </a:p>
          <a:p>
            <a:pPr lvl="1"/>
            <a:r>
              <a:rPr lang="en-US" dirty="0"/>
              <a:t>Often used for BIOS</a:t>
            </a:r>
          </a:p>
          <a:p>
            <a:pPr lvl="1"/>
            <a:r>
              <a:rPr lang="en-US" dirty="0"/>
              <a:t>Much higher price than for NAND</a:t>
            </a:r>
          </a:p>
          <a:p>
            <a:r>
              <a:rPr lang="en-US" dirty="0"/>
              <a:t>NAND</a:t>
            </a:r>
          </a:p>
          <a:p>
            <a:pPr lvl="1"/>
            <a:r>
              <a:rPr lang="en-US" dirty="0"/>
              <a:t>Dominant for consumer and enterprise devices</a:t>
            </a:r>
          </a:p>
          <a:p>
            <a:pPr lvl="1"/>
            <a:r>
              <a:rPr lang="en-US" dirty="0"/>
              <a:t>Single Level Cell (SLC) vs. Multi Level Cell (MLC): </a:t>
            </a:r>
          </a:p>
          <a:p>
            <a:pPr lvl="2"/>
            <a:r>
              <a:rPr lang="en-US" dirty="0"/>
              <a:t>SLC is more robust but expensive</a:t>
            </a:r>
          </a:p>
          <a:p>
            <a:pPr lvl="2"/>
            <a:r>
              <a:rPr lang="en-US" dirty="0"/>
              <a:t>MLC offers higher density and lower price</a:t>
            </a:r>
          </a:p>
        </p:txBody>
      </p:sp>
    </p:spTree>
    <p:extLst>
      <p:ext uri="{BB962C8B-B14F-4D97-AF65-F5344CB8AC3E}">
        <p14:creationId xmlns:p14="http://schemas.microsoft.com/office/powerpoint/2010/main" val="6624636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NAND Memory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Organized into a set of </a:t>
            </a:r>
            <a:r>
              <a:rPr lang="en-US" i="1" dirty="0"/>
              <a:t>erase blocks (EB)</a:t>
            </a:r>
          </a:p>
          <a:p>
            <a:r>
              <a:rPr lang="en-US" dirty="0"/>
              <a:t>Each </a:t>
            </a:r>
            <a:r>
              <a:rPr lang="en-US" i="1" dirty="0"/>
              <a:t>erase block</a:t>
            </a:r>
            <a:r>
              <a:rPr lang="en-US" dirty="0"/>
              <a:t> has a set of </a:t>
            </a:r>
            <a:r>
              <a:rPr lang="en-US" i="1" dirty="0"/>
              <a:t>pages</a:t>
            </a:r>
          </a:p>
          <a:p>
            <a:r>
              <a:rPr lang="en-US" dirty="0"/>
              <a:t>Example configuration for a 512 MB NAND device:</a:t>
            </a:r>
          </a:p>
          <a:p>
            <a:pPr lvl="1"/>
            <a:r>
              <a:rPr lang="en-US" dirty="0"/>
              <a:t>4096 EB’s, 64 pages per EB, 2112 bytes per page (2KB user data + 64 bytes metadata)</a:t>
            </a:r>
          </a:p>
          <a:p>
            <a:r>
              <a:rPr lang="en-US" dirty="0"/>
              <a:t>Read:</a:t>
            </a:r>
          </a:p>
          <a:p>
            <a:pPr lvl="1"/>
            <a:r>
              <a:rPr lang="en-US" dirty="0"/>
              <a:t>Random access on any page, multiple times</a:t>
            </a:r>
          </a:p>
          <a:p>
            <a:pPr lvl="1"/>
            <a:r>
              <a:rPr lang="en-US" dirty="0"/>
              <a:t>25-60</a:t>
            </a:r>
            <a:r>
              <a:rPr lang="en-US" dirty="0">
                <a:sym typeface="Symbol"/>
              </a:rPr>
              <a:t>s</a:t>
            </a:r>
            <a:endParaRPr lang="en-US" dirty="0"/>
          </a:p>
          <a:p>
            <a:r>
              <a:rPr lang="en-US" dirty="0"/>
              <a:t>Write</a:t>
            </a:r>
          </a:p>
          <a:p>
            <a:pPr lvl="1"/>
            <a:r>
              <a:rPr lang="en-US" dirty="0"/>
              <a:t>Data must be written sequentially to pages in an erase block</a:t>
            </a:r>
          </a:p>
          <a:p>
            <a:pPr lvl="1"/>
            <a:r>
              <a:rPr lang="en-US" dirty="0"/>
              <a:t>Entire page should be written for best reliability</a:t>
            </a:r>
          </a:p>
          <a:p>
            <a:pPr lvl="1"/>
            <a:r>
              <a:rPr lang="en-US" dirty="0"/>
              <a:t>250-900</a:t>
            </a:r>
            <a:r>
              <a:rPr lang="en-US" dirty="0">
                <a:sym typeface="Symbol"/>
              </a:rPr>
              <a:t> s</a:t>
            </a:r>
            <a:endParaRPr lang="en-US" dirty="0"/>
          </a:p>
          <a:p>
            <a:r>
              <a:rPr lang="en-US" dirty="0"/>
              <a:t>Erase:</a:t>
            </a:r>
          </a:p>
          <a:p>
            <a:pPr lvl="1"/>
            <a:r>
              <a:rPr lang="en-US" dirty="0"/>
              <a:t>Entire erase block must be erased before re-writing</a:t>
            </a:r>
          </a:p>
          <a:p>
            <a:pPr lvl="1"/>
            <a:r>
              <a:rPr lang="en-US" dirty="0"/>
              <a:t>Up to 3.5ms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Translation Layer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Emulate a hard disk by exposing an array of blocks</a:t>
            </a:r>
          </a:p>
          <a:p>
            <a:r>
              <a:rPr lang="en-US" dirty="0"/>
              <a:t>Logic block mapping</a:t>
            </a:r>
          </a:p>
          <a:p>
            <a:pPr lvl="1"/>
            <a:r>
              <a:rPr lang="en-US" dirty="0"/>
              <a:t>Map from logical to physical blocks</a:t>
            </a:r>
          </a:p>
          <a:p>
            <a:pPr lvl="1"/>
            <a:r>
              <a:rPr lang="en-US" dirty="0"/>
              <a:t>Cannot do random writes</a:t>
            </a:r>
          </a:p>
          <a:p>
            <a:pPr lvl="1"/>
            <a:r>
              <a:rPr lang="en-US" dirty="0"/>
              <a:t>Granularity: block vs. page (read-modify-write block vs. large RAM for storing map table</a:t>
            </a:r>
          </a:p>
          <a:p>
            <a:pPr lvl="1"/>
            <a:r>
              <a:rPr lang="en-US" dirty="0"/>
              <a:t>Hybrid approach often used: maintain a small set of log blocks for page level mapping</a:t>
            </a:r>
          </a:p>
          <a:p>
            <a:r>
              <a:rPr lang="en-US" dirty="0"/>
              <a:t>Garbage collection</a:t>
            </a:r>
          </a:p>
          <a:p>
            <a:pPr lvl="1"/>
            <a:r>
              <a:rPr lang="en-US" dirty="0"/>
              <a:t>Maintain an allocation pool of clean blocks (blocks must be erased before reuse)</a:t>
            </a:r>
          </a:p>
          <a:p>
            <a:pPr lvl="1"/>
            <a:r>
              <a:rPr lang="en-US" dirty="0"/>
              <a:t>Recycle invalidated pages</a:t>
            </a:r>
          </a:p>
          <a:p>
            <a:pPr lvl="1"/>
            <a:r>
              <a:rPr lang="en-US" dirty="0"/>
              <a:t>Merge blocks if page level mapping</a:t>
            </a:r>
          </a:p>
          <a:p>
            <a:r>
              <a:rPr lang="en-US" dirty="0"/>
              <a:t>Wear leveling</a:t>
            </a:r>
          </a:p>
          <a:p>
            <a:pPr lvl="1"/>
            <a:r>
              <a:rPr lang="en-US" dirty="0"/>
              <a:t>Most writes are to a few pages (metadata)</a:t>
            </a:r>
          </a:p>
          <a:p>
            <a:pPr lvl="1"/>
            <a:r>
              <a:rPr lang="en-US" dirty="0"/>
              <a:t>Even out writes over blocks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Wrong With FLASH?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Expensive: $/GB</a:t>
            </a:r>
          </a:p>
          <a:p>
            <a:pPr lvl="1"/>
            <a:r>
              <a:rPr lang="en-US" dirty="0"/>
              <a:t>2x less than cheap DRAM</a:t>
            </a:r>
          </a:p>
          <a:p>
            <a:pPr lvl="1"/>
            <a:r>
              <a:rPr lang="en-US" dirty="0"/>
              <a:t>50x more than disk today, may drop to 10x in 2012</a:t>
            </a:r>
          </a:p>
          <a:p>
            <a:r>
              <a:rPr lang="en-US" dirty="0"/>
              <a:t>Limited lifetime</a:t>
            </a:r>
          </a:p>
          <a:p>
            <a:pPr lvl="1"/>
            <a:r>
              <a:rPr lang="en-US" dirty="0"/>
              <a:t>~100k to 1M writes / page (single cell)</a:t>
            </a:r>
          </a:p>
          <a:p>
            <a:pPr lvl="1"/>
            <a:r>
              <a:rPr lang="en-US" dirty="0"/>
              <a:t>~15k to 1M writes / page (single cell)</a:t>
            </a:r>
          </a:p>
          <a:p>
            <a:pPr lvl="1"/>
            <a:r>
              <a:rPr lang="en-US" dirty="0"/>
              <a:t>requires “wear leveling”</a:t>
            </a:r>
            <a:br>
              <a:rPr lang="en-US" dirty="0"/>
            </a:br>
            <a:r>
              <a:rPr lang="en-US" dirty="0"/>
              <a:t>but, if you have 1,000M pages,</a:t>
            </a:r>
            <a:br>
              <a:rPr lang="en-US" dirty="0"/>
            </a:br>
            <a:r>
              <a:rPr lang="en-US" dirty="0"/>
              <a:t>then 15,000 years to “use” the pages.</a:t>
            </a:r>
          </a:p>
          <a:p>
            <a:r>
              <a:rPr lang="en-US" dirty="0"/>
              <a:t>Current performance limitations</a:t>
            </a:r>
          </a:p>
          <a:p>
            <a:pPr lvl="1"/>
            <a:r>
              <a:rPr lang="en-US" dirty="0"/>
              <a:t>Slow to write can only write 0’s, so erase (set all 1) then write</a:t>
            </a:r>
          </a:p>
          <a:p>
            <a:pPr lvl="1"/>
            <a:r>
              <a:rPr lang="en-US" dirty="0"/>
              <a:t>Large (e.g. 128K) segments to erase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Development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>
            <a:normAutofit/>
          </a:bodyPr>
          <a:lstStyle/>
          <a:p>
            <a:r>
              <a:rPr lang="en-US" dirty="0"/>
              <a:t>Flash Translation Layer (FTL)</a:t>
            </a:r>
          </a:p>
          <a:p>
            <a:pPr lvl="1"/>
            <a:r>
              <a:rPr lang="en-US" dirty="0"/>
              <a:t>Remapping</a:t>
            </a:r>
          </a:p>
          <a:p>
            <a:pPr lvl="1"/>
            <a:r>
              <a:rPr lang="en-US" dirty="0"/>
              <a:t>Wear-leveling</a:t>
            </a:r>
          </a:p>
          <a:p>
            <a:pPr lvl="1"/>
            <a:r>
              <a:rPr lang="en-US" dirty="0"/>
              <a:t>Write faster</a:t>
            </a:r>
          </a:p>
          <a:p>
            <a:r>
              <a:rPr lang="en-US" dirty="0"/>
              <a:t>Form factors</a:t>
            </a:r>
          </a:p>
          <a:p>
            <a:pPr lvl="1"/>
            <a:r>
              <a:rPr lang="en-US" dirty="0"/>
              <a:t>SSD</a:t>
            </a:r>
          </a:p>
          <a:p>
            <a:pPr lvl="1"/>
            <a:r>
              <a:rPr lang="en-US" dirty="0"/>
              <a:t>USB, SD, Stick,…</a:t>
            </a:r>
          </a:p>
          <a:p>
            <a:pPr lvl="1"/>
            <a:r>
              <a:rPr lang="en-US" dirty="0"/>
              <a:t>PCI cards</a:t>
            </a:r>
          </a:p>
          <a:p>
            <a:r>
              <a:rPr lang="en-US" dirty="0"/>
              <a:t>Performance</a:t>
            </a:r>
          </a:p>
          <a:p>
            <a:pPr lvl="1"/>
            <a:r>
              <a:rPr lang="en-US" dirty="0"/>
              <a:t>Fusion-IO cards achieves 200K IOPS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Hardware/Software Architecture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1981200" y="54864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SSD</a:t>
            </a:r>
          </a:p>
        </p:txBody>
      </p:sp>
      <p:sp>
        <p:nvSpPr>
          <p:cNvPr id="7" name="Rectangle 6"/>
          <p:cNvSpPr/>
          <p:nvPr/>
        </p:nvSpPr>
        <p:spPr>
          <a:xfrm>
            <a:off x="4343400" y="55626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SSD</a:t>
            </a:r>
          </a:p>
        </p:txBody>
      </p:sp>
      <p:sp>
        <p:nvSpPr>
          <p:cNvPr id="8" name="Rectangle 7"/>
          <p:cNvSpPr/>
          <p:nvPr/>
        </p:nvSpPr>
        <p:spPr>
          <a:xfrm>
            <a:off x="5867400" y="55626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HD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52600" y="5181600"/>
            <a:ext cx="1371600" cy="4572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Controller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114800" y="5181600"/>
            <a:ext cx="1371600" cy="4572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Controller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638800" y="5181600"/>
            <a:ext cx="1371600" cy="4572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Controller</a:t>
            </a:r>
          </a:p>
        </p:txBody>
      </p:sp>
      <p:cxnSp>
        <p:nvCxnSpPr>
          <p:cNvPr id="13" name="Elbow Connector 12"/>
          <p:cNvCxnSpPr>
            <a:stCxn id="11" idx="0"/>
            <a:endCxn id="12" idx="0"/>
          </p:cNvCxnSpPr>
          <p:nvPr/>
        </p:nvCxnSpPr>
        <p:spPr>
          <a:xfrm rot="5400000" flipH="1" flipV="1">
            <a:off x="5562600" y="4419600"/>
            <a:ext cx="12700" cy="1524000"/>
          </a:xfrm>
          <a:prstGeom prst="bentConnector3">
            <a:avLst>
              <a:gd name="adj1" fmla="val 2014921"/>
            </a:avLst>
          </a:prstGeom>
          <a:ln w="254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5638800" y="3429000"/>
            <a:ext cx="1371600" cy="762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Block Device Driver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113663" y="3429000"/>
            <a:ext cx="1371600" cy="762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Block Device Driver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121150" y="3048000"/>
            <a:ext cx="2889250" cy="381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I/O Scheduler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114800" y="2667000"/>
            <a:ext cx="2889250" cy="381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Generic Block Layer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113663" y="2292255"/>
            <a:ext cx="1371600" cy="381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File System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485263" y="2286000"/>
            <a:ext cx="1518787" cy="381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File System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752600" y="1905000"/>
            <a:ext cx="5250313" cy="381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Virtual File System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828800" y="3429000"/>
            <a:ext cx="1371600" cy="762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Device Driver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828800" y="2673254"/>
            <a:ext cx="1371600" cy="75574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Flash Storage Layer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828800" y="2286000"/>
            <a:ext cx="1371600" cy="381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File System</a:t>
            </a:r>
          </a:p>
        </p:txBody>
      </p:sp>
      <p:cxnSp>
        <p:nvCxnSpPr>
          <p:cNvPr id="27" name="Elbow Connector 26"/>
          <p:cNvCxnSpPr>
            <a:stCxn id="24" idx="2"/>
            <a:endCxn id="6" idx="0"/>
          </p:cNvCxnSpPr>
          <p:nvPr/>
        </p:nvCxnSpPr>
        <p:spPr>
          <a:xfrm rot="5400000">
            <a:off x="1981200" y="4648200"/>
            <a:ext cx="990600" cy="76200"/>
          </a:xfrm>
          <a:prstGeom prst="bentConnector3">
            <a:avLst>
              <a:gd name="adj1" fmla="val 50000"/>
            </a:avLst>
          </a:prstGeom>
          <a:ln w="254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8" idx="2"/>
            <a:endCxn id="17" idx="2"/>
          </p:cNvCxnSpPr>
          <p:nvPr/>
        </p:nvCxnSpPr>
        <p:spPr>
          <a:xfrm rot="16200000" flipH="1">
            <a:off x="5562031" y="3428431"/>
            <a:ext cx="12700" cy="1525137"/>
          </a:xfrm>
          <a:prstGeom prst="bentConnector3">
            <a:avLst>
              <a:gd name="adj1" fmla="val 1800000"/>
            </a:avLst>
          </a:prstGeom>
          <a:ln w="254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Connector 1028"/>
          <p:cNvCxnSpPr/>
          <p:nvPr/>
        </p:nvCxnSpPr>
        <p:spPr>
          <a:xfrm>
            <a:off x="5559425" y="4419600"/>
            <a:ext cx="0" cy="5334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TextBox 1029"/>
          <p:cNvSpPr txBox="1"/>
          <p:nvPr/>
        </p:nvSpPr>
        <p:spPr>
          <a:xfrm>
            <a:off x="6090264" y="4501634"/>
            <a:ext cx="691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SATA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06832" y="4506752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PCI-E</a:t>
            </a:r>
          </a:p>
        </p:txBody>
      </p:sp>
      <p:cxnSp>
        <p:nvCxnSpPr>
          <p:cNvPr id="1032" name="Straight Connector 1031"/>
          <p:cNvCxnSpPr/>
          <p:nvPr/>
        </p:nvCxnSpPr>
        <p:spPr>
          <a:xfrm>
            <a:off x="7239000" y="4686300"/>
            <a:ext cx="1752600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995264" y="488846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HW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97160" y="4184649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 (OS)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Where to put a flash drive in the storage hierarchy?</a:t>
            </a:r>
          </a:p>
          <a:p>
            <a:r>
              <a:rPr lang="en-US" dirty="0"/>
              <a:t>Which new algorithms need to be developed?</a:t>
            </a:r>
          </a:p>
          <a:p>
            <a:r>
              <a:rPr lang="en-US" dirty="0"/>
              <a:t>Should the OS treat flash drive as a hard drive?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Paper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750"/>
            <a:ext cx="920115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4688859"/>
            <a:ext cx="8534400" cy="77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5943600"/>
            <a:ext cx="36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Following figures are from that paper</a:t>
            </a:r>
          </a:p>
        </p:txBody>
      </p:sp>
    </p:spTree>
    <p:extLst>
      <p:ext uri="{BB962C8B-B14F-4D97-AF65-F5344CB8AC3E}">
        <p14:creationId xmlns:p14="http://schemas.microsoft.com/office/powerpoint/2010/main" val="18119188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SSD Bandwidths (raw I/O)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52538"/>
            <a:ext cx="8138434" cy="491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012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Framework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6" y="4898910"/>
            <a:ext cx="1683350" cy="1683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979" y="3889394"/>
            <a:ext cx="2176343" cy="1686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25400" cy="2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25400" cy="2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492" y="3519391"/>
            <a:ext cx="3416300" cy="812800"/>
          </a:xfrm>
          <a:prstGeom prst="rect">
            <a:avLst/>
          </a:prstGeom>
        </p:spPr>
      </p:pic>
      <p:pic>
        <p:nvPicPr>
          <p:cNvPr id="1026" name="Picture 2" descr="Image result for spark">
            <a:extLst>
              <a:ext uri="{FF2B5EF4-FFF2-40B4-BE49-F238E27FC236}">
                <a16:creationId xmlns:a16="http://schemas.microsoft.com/office/drawing/2014/main" id="{B849DA27-ACF8-4335-9AD7-BB6CFCA55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57837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6148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reads on SSD have uniform latency?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Figure 2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257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6645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Would random writes be worst case?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Figure 3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62200"/>
            <a:ext cx="9168680" cy="25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7429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a disk cache effective for SSDs?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Fig. 5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" y="2362200"/>
            <a:ext cx="9120580" cy="384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3905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 reads and writes interfere with each other?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Fig. 6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93360"/>
            <a:ext cx="8991600" cy="387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2772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 background operations affect performance?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Fig. 7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8015"/>
            <a:ext cx="9144000" cy="253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8115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Would increasing workload randomness degrade performance?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Fig. 8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45144"/>
            <a:ext cx="9144000" cy="248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8152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Non-volatile DRAM (NVRAM)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114800"/>
            <a:ext cx="8229600" cy="204216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Battery backed DRAM</a:t>
            </a:r>
          </a:p>
          <a:p>
            <a:pPr lvl="1"/>
            <a:r>
              <a:rPr lang="en-US" dirty="0"/>
              <a:t>Backup power during power-out</a:t>
            </a:r>
          </a:p>
          <a:p>
            <a:pPr lvl="1"/>
            <a:r>
              <a:rPr lang="en-US" dirty="0"/>
              <a:t>Ordinary DRAM technology</a:t>
            </a:r>
          </a:p>
          <a:p>
            <a:r>
              <a:rPr lang="en-US" dirty="0"/>
              <a:t>One part of a storage system</a:t>
            </a:r>
          </a:p>
          <a:p>
            <a:r>
              <a:rPr lang="en-US" dirty="0"/>
              <a:t>Expensive </a:t>
            </a:r>
          </a:p>
          <a:p>
            <a:r>
              <a:rPr lang="en-US" dirty="0"/>
              <a:t>Targeted at specific application domains such as databases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4800600" cy="2624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89773" y="3182034"/>
            <a:ext cx="1757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Netlist</a:t>
            </a:r>
            <a:r>
              <a:rPr lang="en-US" dirty="0"/>
              <a:t> </a:t>
            </a:r>
            <a:r>
              <a:rPr lang="en-US" dirty="0" err="1"/>
              <a:t>Nvvault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2343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48DEB-CA22-4D28-AA90-4F0EC7302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Direct Memory Access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3CF1A9FF-1873-4F82-B9B9-88F0E2592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95511"/>
            <a:ext cx="5577123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9669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7F6FE-B7D5-476D-85A3-597C0D072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latency remote memory access</a:t>
            </a:r>
          </a:p>
        </p:txBody>
      </p:sp>
      <p:pic>
        <p:nvPicPr>
          <p:cNvPr id="3074" name="Picture 2" descr="Image result for low latency remote memory access">
            <a:extLst>
              <a:ext uri="{FF2B5EF4-FFF2-40B4-BE49-F238E27FC236}">
                <a16:creationId xmlns:a16="http://schemas.microsoft.com/office/drawing/2014/main" id="{2ED9078C-1F8F-4EAB-9BDE-B46AB7479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257" y="2209800"/>
            <a:ext cx="6327485" cy="323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5337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Storage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Currently increasing interest in DRAM only storage systems</a:t>
            </a:r>
          </a:p>
          <a:p>
            <a:pPr lvl="1"/>
            <a:r>
              <a:rPr lang="en-US" dirty="0"/>
              <a:t>All data structures in memory</a:t>
            </a:r>
          </a:p>
          <a:p>
            <a:pPr lvl="1"/>
            <a:r>
              <a:rPr lang="en-US" dirty="0"/>
              <a:t>Data is backed on disk in background</a:t>
            </a:r>
          </a:p>
          <a:p>
            <a:r>
              <a:rPr lang="en-US" dirty="0"/>
              <a:t>In-memory databases</a:t>
            </a:r>
          </a:p>
          <a:p>
            <a:pPr lvl="1"/>
            <a:r>
              <a:rPr lang="en-US" dirty="0"/>
              <a:t>Database entirely in memory</a:t>
            </a:r>
          </a:p>
          <a:p>
            <a:pPr lvl="1"/>
            <a:r>
              <a:rPr lang="en-US" dirty="0"/>
              <a:t>Often used for analytics</a:t>
            </a:r>
          </a:p>
          <a:p>
            <a:pPr lvl="1"/>
            <a:r>
              <a:rPr lang="en-US" dirty="0"/>
              <a:t>Business critical data stored on ordinary databases</a:t>
            </a:r>
          </a:p>
          <a:p>
            <a:r>
              <a:rPr lang="en-US" dirty="0"/>
              <a:t>RAM Cloud</a:t>
            </a:r>
          </a:p>
          <a:p>
            <a:pPr lvl="1"/>
            <a:r>
              <a:rPr lang="en-US" dirty="0"/>
              <a:t>A big compute cluster</a:t>
            </a:r>
          </a:p>
          <a:p>
            <a:pPr lvl="1"/>
            <a:r>
              <a:rPr lang="en-US" dirty="0"/>
              <a:t>Data structures replicated over many computers</a:t>
            </a:r>
          </a:p>
          <a:p>
            <a:pPr lvl="1"/>
            <a:r>
              <a:rPr lang="en-US" dirty="0"/>
              <a:t>Data also written to disk</a:t>
            </a:r>
          </a:p>
          <a:p>
            <a:pPr lvl="1"/>
            <a:r>
              <a:rPr lang="en-US" dirty="0"/>
              <a:t>http://www.sigops.org/sosp/sosp11/current/2011-Cascais/03-ongaro-online.pdf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354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 Time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4" y="2370661"/>
            <a:ext cx="1473200" cy="1473200"/>
          </a:xfrm>
          <a:prstGeom prst="rect">
            <a:avLst/>
          </a:prstGeom>
        </p:spPr>
      </p:pic>
      <p:sp>
        <p:nvSpPr>
          <p:cNvPr id="5" name="&quot;No&quot; Symbol 4"/>
          <p:cNvSpPr/>
          <p:nvPr/>
        </p:nvSpPr>
        <p:spPr>
          <a:xfrm>
            <a:off x="416303" y="2692393"/>
            <a:ext cx="914400" cy="914400"/>
          </a:xfrm>
          <a:prstGeom prst="noSmok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710" t="7972" r="17314" b="12757"/>
          <a:stretch/>
        </p:blipFill>
        <p:spPr>
          <a:xfrm>
            <a:off x="3505205" y="2370661"/>
            <a:ext cx="1744133" cy="147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102" y="3856328"/>
            <a:ext cx="1172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&lt;100ms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8722" y="3856328"/>
            <a:ext cx="119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seconds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60410" y="3885729"/>
            <a:ext cx="1201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minutes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8370" y="3915130"/>
            <a:ext cx="129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hours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2711" y="3915130"/>
            <a:ext cx="1854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weeks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440190" y="2624663"/>
            <a:ext cx="1443418" cy="1219198"/>
            <a:chOff x="2002718" y="5012268"/>
            <a:chExt cx="1443418" cy="121919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012268"/>
              <a:ext cx="721709" cy="60959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012268"/>
              <a:ext cx="721709" cy="60959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621867"/>
              <a:ext cx="721709" cy="60959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621867"/>
              <a:ext cx="721709" cy="609599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7504088" y="2167464"/>
            <a:ext cx="1443418" cy="1219198"/>
            <a:chOff x="2002718" y="5012268"/>
            <a:chExt cx="1443418" cy="121919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012268"/>
              <a:ext cx="721709" cy="6095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012268"/>
              <a:ext cx="721709" cy="60959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621867"/>
              <a:ext cx="721709" cy="60959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621867"/>
              <a:ext cx="721709" cy="60959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7267726" y="2404531"/>
            <a:ext cx="1443418" cy="1219198"/>
            <a:chOff x="2002718" y="5012268"/>
            <a:chExt cx="1443418" cy="121919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012268"/>
              <a:ext cx="721709" cy="60959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012268"/>
              <a:ext cx="721709" cy="60959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621867"/>
              <a:ext cx="721709" cy="609599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621867"/>
              <a:ext cx="721709" cy="60959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025478" y="2573864"/>
            <a:ext cx="1443418" cy="1219198"/>
            <a:chOff x="2002718" y="5012268"/>
            <a:chExt cx="1443418" cy="121919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012268"/>
              <a:ext cx="721709" cy="60959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012268"/>
              <a:ext cx="721709" cy="60959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621867"/>
              <a:ext cx="721709" cy="60959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621867"/>
              <a:ext cx="721709" cy="609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73846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lIns="82058" tIns="41029" rIns="82058" bIns="41029"/>
          <a:lstStyle/>
          <a:p>
            <a:pPr defTabSz="914608"/>
            <a:fld id="{EB045C5F-F5AD-4D6C-B1D1-48B7A82FC2B1}" type="slidenum">
              <a:rPr lang="en-US"/>
              <a:pPr defTabSz="914608"/>
              <a:t>70</a:t>
            </a:fld>
            <a:endParaRPr lang="en-US" dirty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82058" tIns="41029" rIns="82058" bIns="41029">
            <a:normAutofit fontScale="90000"/>
          </a:bodyPr>
          <a:lstStyle/>
          <a:p>
            <a:pPr eaLnBrk="1" hangingPunct="1"/>
            <a:r>
              <a:rPr lang="en-US" sz="3100" dirty="0">
                <a:ea typeface="ＭＳ Ｐゴシック" pitchFamily="-108" charset="-128"/>
              </a:rPr>
              <a:t>Traditional Data Center Storage Hierarchy</a:t>
            </a:r>
          </a:p>
        </p:txBody>
      </p:sp>
      <p:pic>
        <p:nvPicPr>
          <p:cNvPr id="19460" name="Picture 5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53" y="1192027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182" y="1700493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7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808" y="2784662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463" name="AutoShape 9"/>
          <p:cNvCxnSpPr>
            <a:cxnSpLocks noChangeShapeType="1"/>
            <a:endCxn id="19489" idx="1"/>
          </p:cNvCxnSpPr>
          <p:nvPr/>
        </p:nvCxnSpPr>
        <p:spPr bwMode="auto">
          <a:xfrm rot="16200000" flipH="1">
            <a:off x="632242" y="1532921"/>
            <a:ext cx="649879" cy="491962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9464" name="AutoShape 10"/>
          <p:cNvCxnSpPr>
            <a:cxnSpLocks noChangeShapeType="1"/>
            <a:endCxn id="19489" idx="2"/>
          </p:cNvCxnSpPr>
          <p:nvPr/>
        </p:nvCxnSpPr>
        <p:spPr bwMode="auto">
          <a:xfrm>
            <a:off x="398029" y="1962431"/>
            <a:ext cx="556530" cy="273144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9465" name="AutoShape 11"/>
          <p:cNvCxnSpPr>
            <a:cxnSpLocks noChangeShapeType="1"/>
            <a:endCxn id="19489" idx="3"/>
          </p:cNvCxnSpPr>
          <p:nvPr/>
        </p:nvCxnSpPr>
        <p:spPr bwMode="auto">
          <a:xfrm rot="5400000" flipH="1" flipV="1">
            <a:off x="548261" y="2391701"/>
            <a:ext cx="679294" cy="630507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838200" y="1948424"/>
            <a:ext cx="1852179" cy="596713"/>
            <a:chOff x="1184" y="1384"/>
            <a:chExt cx="1162" cy="426"/>
          </a:xfrm>
        </p:grpSpPr>
        <p:sp>
          <p:nvSpPr>
            <p:cNvPr id="19489" name="Oval 12"/>
            <p:cNvSpPr>
              <a:spLocks noChangeArrowheads="1"/>
            </p:cNvSpPr>
            <p:nvPr/>
          </p:nvSpPr>
          <p:spPr bwMode="auto">
            <a:xfrm>
              <a:off x="1257" y="1456"/>
              <a:ext cx="1065" cy="266"/>
            </a:xfrm>
            <a:prstGeom prst="ellipse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0" name="Cloud"/>
            <p:cNvSpPr>
              <a:spLocks noChangeAspect="1" noEditPoints="1" noChangeArrowheads="1"/>
            </p:cNvSpPr>
            <p:nvPr/>
          </p:nvSpPr>
          <p:spPr bwMode="auto">
            <a:xfrm>
              <a:off x="1184" y="1384"/>
              <a:ext cx="1162" cy="426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3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4 w 21600"/>
                <a:gd name="T13" fmla="*/ 3245 h 21600"/>
                <a:gd name="T14" fmla="*/ 17083 w 21600"/>
                <a:gd name="T15" fmla="*/ 1734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1882" tIns="50941" rIns="101882" bIns="50941"/>
            <a:lstStyle/>
            <a:p>
              <a:pPr algn="ctr" defTabSz="914608"/>
              <a:r>
                <a:rPr lang="en-US" b="1" dirty="0"/>
                <a:t>Network</a:t>
              </a:r>
            </a:p>
          </p:txBody>
        </p:sp>
      </p:grpSp>
      <p:cxnSp>
        <p:nvCxnSpPr>
          <p:cNvPr id="19467" name="AutoShape 20"/>
          <p:cNvCxnSpPr>
            <a:cxnSpLocks noChangeShapeType="1"/>
            <a:endCxn id="19470" idx="1"/>
          </p:cNvCxnSpPr>
          <p:nvPr/>
        </p:nvCxnSpPr>
        <p:spPr bwMode="auto">
          <a:xfrm>
            <a:off x="2438400" y="2209800"/>
            <a:ext cx="387351" cy="285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19468" name="Cloud"/>
          <p:cNvSpPr>
            <a:spLocks noChangeAspect="1" noEditPoints="1" noChangeArrowheads="1"/>
          </p:cNvSpPr>
          <p:nvPr/>
        </p:nvSpPr>
        <p:spPr bwMode="auto">
          <a:xfrm>
            <a:off x="3629603" y="1938618"/>
            <a:ext cx="1186295" cy="596713"/>
          </a:xfrm>
          <a:custGeom>
            <a:avLst/>
            <a:gdLst>
              <a:gd name="T0" fmla="*/ 14774228 w 21600"/>
              <a:gd name="T1" fmla="*/ 331461539 h 21600"/>
              <a:gd name="T2" fmla="*/ 2147483647 w 21600"/>
              <a:gd name="T3" fmla="*/ 662216307 h 21600"/>
              <a:gd name="T4" fmla="*/ 2147483647 w 21600"/>
              <a:gd name="T5" fmla="*/ 331461539 h 21600"/>
              <a:gd name="T6" fmla="*/ 2147483647 w 21600"/>
              <a:gd name="T7" fmla="*/ 3790352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algn="ctr" defTabSz="914608"/>
            <a:r>
              <a:rPr lang="en-US" sz="2000" dirty="0"/>
              <a:t>SAN</a:t>
            </a:r>
          </a:p>
        </p:txBody>
      </p:sp>
      <p:cxnSp>
        <p:nvCxnSpPr>
          <p:cNvPr id="19469" name="AutoShape 25"/>
          <p:cNvCxnSpPr>
            <a:cxnSpLocks noChangeShapeType="1"/>
            <a:endCxn id="19468" idx="0"/>
          </p:cNvCxnSpPr>
          <p:nvPr/>
        </p:nvCxnSpPr>
        <p:spPr bwMode="auto">
          <a:xfrm flipV="1">
            <a:off x="3440546" y="2236975"/>
            <a:ext cx="193386" cy="140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pic>
        <p:nvPicPr>
          <p:cNvPr id="19470" name="Picture 28" descr="ultra-enterprise_65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5751" y="1666875"/>
            <a:ext cx="61479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29" descr="symmetrix_ma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5875" y="1497386"/>
            <a:ext cx="1293091" cy="132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472" name="AutoShape 30"/>
          <p:cNvCxnSpPr>
            <a:cxnSpLocks noChangeShapeType="1"/>
            <a:stCxn id="19468" idx="2"/>
          </p:cNvCxnSpPr>
          <p:nvPr/>
        </p:nvCxnSpPr>
        <p:spPr bwMode="auto">
          <a:xfrm flipV="1">
            <a:off x="4814455" y="2158534"/>
            <a:ext cx="281421" cy="78441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19473" name="Text Box 38"/>
          <p:cNvSpPr txBox="1">
            <a:spLocks noChangeArrowheads="1"/>
          </p:cNvSpPr>
          <p:nvPr/>
        </p:nvSpPr>
        <p:spPr bwMode="auto">
          <a:xfrm>
            <a:off x="800967" y="3136247"/>
            <a:ext cx="895086" cy="39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Clients</a:t>
            </a:r>
          </a:p>
        </p:txBody>
      </p:sp>
      <p:sp>
        <p:nvSpPr>
          <p:cNvPr id="19474" name="Text Box 39"/>
          <p:cNvSpPr txBox="1">
            <a:spLocks noChangeArrowheads="1"/>
          </p:cNvSpPr>
          <p:nvPr/>
        </p:nvSpPr>
        <p:spPr bwMode="auto">
          <a:xfrm>
            <a:off x="2651554" y="2987769"/>
            <a:ext cx="846290" cy="39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/>
              <a:t>Server</a:t>
            </a:r>
          </a:p>
        </p:txBody>
      </p:sp>
      <p:sp>
        <p:nvSpPr>
          <p:cNvPr id="19475" name="Text Box 40"/>
          <p:cNvSpPr txBox="1">
            <a:spLocks noChangeArrowheads="1"/>
          </p:cNvSpPr>
          <p:nvPr/>
        </p:nvSpPr>
        <p:spPr bwMode="auto">
          <a:xfrm>
            <a:off x="3698876" y="4004703"/>
            <a:ext cx="951190" cy="39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Storage</a:t>
            </a:r>
          </a:p>
        </p:txBody>
      </p:sp>
      <p:sp>
        <p:nvSpPr>
          <p:cNvPr id="19476" name="Text Box 47"/>
          <p:cNvSpPr txBox="1">
            <a:spLocks noChangeArrowheads="1"/>
          </p:cNvSpPr>
          <p:nvPr/>
        </p:nvSpPr>
        <p:spPr bwMode="auto">
          <a:xfrm rot="5400000">
            <a:off x="475690" y="2255950"/>
            <a:ext cx="396551" cy="35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dirty="0"/>
              <a:t>…</a:t>
            </a:r>
          </a:p>
        </p:txBody>
      </p:sp>
      <p:pic>
        <p:nvPicPr>
          <p:cNvPr id="19477" name="Picture 58" descr="in00700_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7155296" y="5729007"/>
            <a:ext cx="961159" cy="56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8" name="Picture 59" descr="j0233536"/>
          <p:cNvPicPr>
            <a:picLocks noChangeAspect="1" noChangeArrowheads="1"/>
          </p:cNvPicPr>
          <p:nvPr/>
        </p:nvPicPr>
        <p:blipFill>
          <a:blip r:embed="rId7" cstate="print">
            <a:grayscl/>
          </a:blip>
          <a:srcRect/>
          <a:stretch>
            <a:fillRect/>
          </a:stretch>
        </p:blipFill>
        <p:spPr bwMode="auto">
          <a:xfrm>
            <a:off x="8194387" y="4983817"/>
            <a:ext cx="949614" cy="126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9" name="Picture 60" descr="PowderHorn 9310 Automated Cartridge Librar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05728" y="3801596"/>
            <a:ext cx="4097194" cy="263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480" name="AutoShape 62"/>
          <p:cNvCxnSpPr>
            <a:cxnSpLocks noChangeShapeType="1"/>
            <a:stCxn id="19468" idx="1"/>
          </p:cNvCxnSpPr>
          <p:nvPr/>
        </p:nvCxnSpPr>
        <p:spPr bwMode="auto">
          <a:xfrm rot="16200000" flipH="1">
            <a:off x="4055766" y="2702316"/>
            <a:ext cx="1266265" cy="93229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9481" name="Text Box 63"/>
          <p:cNvSpPr txBox="1">
            <a:spLocks noChangeArrowheads="1"/>
          </p:cNvSpPr>
          <p:nvPr/>
        </p:nvSpPr>
        <p:spPr bwMode="auto">
          <a:xfrm>
            <a:off x="5199785" y="2751044"/>
            <a:ext cx="951190" cy="39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Storage</a:t>
            </a:r>
          </a:p>
        </p:txBody>
      </p:sp>
      <p:sp>
        <p:nvSpPr>
          <p:cNvPr id="19482" name="Text Box 64"/>
          <p:cNvSpPr txBox="1">
            <a:spLocks noChangeArrowheads="1"/>
          </p:cNvSpPr>
          <p:nvPr/>
        </p:nvSpPr>
        <p:spPr bwMode="auto">
          <a:xfrm>
            <a:off x="2232603" y="4445934"/>
            <a:ext cx="911116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Onsite</a:t>
            </a:r>
            <a:br>
              <a:rPr lang="en-US" sz="2000" dirty="0"/>
            </a:br>
            <a:r>
              <a:rPr lang="en-US" sz="2000" dirty="0"/>
              <a:t>Backup</a:t>
            </a:r>
          </a:p>
        </p:txBody>
      </p:sp>
      <p:sp>
        <p:nvSpPr>
          <p:cNvPr id="19483" name="Text Box 65"/>
          <p:cNvSpPr txBox="1">
            <a:spLocks noChangeArrowheads="1"/>
          </p:cNvSpPr>
          <p:nvPr/>
        </p:nvSpPr>
        <p:spPr bwMode="auto">
          <a:xfrm>
            <a:off x="8156864" y="4140574"/>
            <a:ext cx="895086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Offsite</a:t>
            </a:r>
            <a:br>
              <a:rPr lang="en-US" sz="2000" dirty="0"/>
            </a:br>
            <a:r>
              <a:rPr lang="en-US" sz="2000" dirty="0"/>
              <a:t>backup</a:t>
            </a:r>
          </a:p>
        </p:txBody>
      </p:sp>
      <p:sp>
        <p:nvSpPr>
          <p:cNvPr id="19484" name="Cloud"/>
          <p:cNvSpPr>
            <a:spLocks noChangeAspect="1" noEditPoints="1" noChangeArrowheads="1"/>
          </p:cNvSpPr>
          <p:nvPr/>
        </p:nvSpPr>
        <p:spPr bwMode="auto">
          <a:xfrm>
            <a:off x="6702137" y="1633258"/>
            <a:ext cx="1186295" cy="596713"/>
          </a:xfrm>
          <a:custGeom>
            <a:avLst/>
            <a:gdLst>
              <a:gd name="T0" fmla="*/ 14774228 w 21600"/>
              <a:gd name="T1" fmla="*/ 331461539 h 21600"/>
              <a:gd name="T2" fmla="*/ 2147483647 w 21600"/>
              <a:gd name="T3" fmla="*/ 662216307 h 21600"/>
              <a:gd name="T4" fmla="*/ 2147483647 w 21600"/>
              <a:gd name="T5" fmla="*/ 331461539 h 21600"/>
              <a:gd name="T6" fmla="*/ 2147483647 w 21600"/>
              <a:gd name="T7" fmla="*/ 3790352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algn="ctr" defTabSz="914608"/>
            <a:endParaRPr lang="en-US" sz="1400" dirty="0"/>
          </a:p>
        </p:txBody>
      </p:sp>
      <p:pic>
        <p:nvPicPr>
          <p:cNvPr id="19485" name="Picture 75" descr="symmetrix_ma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1398" y="1294280"/>
            <a:ext cx="962602" cy="98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486" name="AutoShape 76"/>
          <p:cNvCxnSpPr>
            <a:cxnSpLocks noChangeShapeType="1"/>
            <a:endCxn id="19484" idx="0"/>
          </p:cNvCxnSpPr>
          <p:nvPr/>
        </p:nvCxnSpPr>
        <p:spPr bwMode="auto">
          <a:xfrm flipV="1">
            <a:off x="6388966" y="1931615"/>
            <a:ext cx="317500" cy="226919"/>
          </a:xfrm>
          <a:prstGeom prst="curvedConnector3">
            <a:avLst>
              <a:gd name="adj1" fmla="val 4909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9487" name="AutoShape 77"/>
          <p:cNvCxnSpPr>
            <a:cxnSpLocks noChangeShapeType="1"/>
            <a:stCxn id="19484" idx="2"/>
          </p:cNvCxnSpPr>
          <p:nvPr/>
        </p:nvCxnSpPr>
        <p:spPr bwMode="auto">
          <a:xfrm flipV="1">
            <a:off x="7886989" y="1785938"/>
            <a:ext cx="294409" cy="145676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19488" name="Text Box 78"/>
          <p:cNvSpPr txBox="1">
            <a:spLocks noChangeArrowheads="1"/>
          </p:cNvSpPr>
          <p:nvPr/>
        </p:nvSpPr>
        <p:spPr bwMode="auto">
          <a:xfrm>
            <a:off x="8119442" y="2311213"/>
            <a:ext cx="991265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/>
              <a:t>Remote</a:t>
            </a:r>
            <a:br>
              <a:rPr lang="en-US" sz="2000" dirty="0"/>
            </a:br>
            <a:r>
              <a:rPr lang="en-US" sz="2000" dirty="0"/>
              <a:t>mirror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lIns="82058" tIns="41029" rIns="82058" bIns="41029"/>
          <a:lstStyle/>
          <a:p>
            <a:pPr defTabSz="914608"/>
            <a:fld id="{6D175EEA-D40B-42EB-84A1-B9B605942D9B}" type="slidenum">
              <a:rPr lang="en-US"/>
              <a:pPr defTabSz="914608"/>
              <a:t>71</a:t>
            </a:fld>
            <a:endParaRPr lang="en-US" dirty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82058" tIns="41029" rIns="82058" bIns="41029"/>
          <a:lstStyle/>
          <a:p>
            <a:pPr eaLnBrk="1" hangingPunct="1"/>
            <a:r>
              <a:rPr lang="en-US">
                <a:ea typeface="ＭＳ Ｐゴシック" pitchFamily="-108" charset="-128"/>
              </a:rPr>
              <a:t>Evolved Data Center Storage Hierarchy</a:t>
            </a:r>
          </a:p>
        </p:txBody>
      </p:sp>
      <p:pic>
        <p:nvPicPr>
          <p:cNvPr id="21508" name="Picture 3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53" y="1192027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182" y="1700493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808" y="2784662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511" name="AutoShape 6"/>
          <p:cNvCxnSpPr>
            <a:cxnSpLocks noChangeShapeType="1"/>
            <a:endCxn id="21533" idx="1"/>
          </p:cNvCxnSpPr>
          <p:nvPr/>
        </p:nvCxnSpPr>
        <p:spPr bwMode="auto">
          <a:xfrm rot="16200000" flipH="1">
            <a:off x="837463" y="1532921"/>
            <a:ext cx="649879" cy="491962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12" name="AutoShape 7"/>
          <p:cNvCxnSpPr>
            <a:cxnSpLocks noChangeShapeType="1"/>
            <a:endCxn id="21533" idx="2"/>
          </p:cNvCxnSpPr>
          <p:nvPr/>
        </p:nvCxnSpPr>
        <p:spPr bwMode="auto">
          <a:xfrm>
            <a:off x="603250" y="1962431"/>
            <a:ext cx="556530" cy="273144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13" name="AutoShape 8"/>
          <p:cNvCxnSpPr>
            <a:cxnSpLocks noChangeShapeType="1"/>
            <a:endCxn id="21533" idx="3"/>
          </p:cNvCxnSpPr>
          <p:nvPr/>
        </p:nvCxnSpPr>
        <p:spPr bwMode="auto">
          <a:xfrm rot="5400000" flipH="1" flipV="1">
            <a:off x="753482" y="2391701"/>
            <a:ext cx="679294" cy="630507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043421" y="1948424"/>
            <a:ext cx="1852179" cy="596713"/>
            <a:chOff x="1184" y="1384"/>
            <a:chExt cx="1162" cy="426"/>
          </a:xfrm>
        </p:grpSpPr>
        <p:sp>
          <p:nvSpPr>
            <p:cNvPr id="21533" name="Oval 10"/>
            <p:cNvSpPr>
              <a:spLocks noChangeArrowheads="1"/>
            </p:cNvSpPr>
            <p:nvPr/>
          </p:nvSpPr>
          <p:spPr bwMode="auto">
            <a:xfrm>
              <a:off x="1257" y="1456"/>
              <a:ext cx="1065" cy="266"/>
            </a:xfrm>
            <a:prstGeom prst="ellipse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4" name="Cloud"/>
            <p:cNvSpPr>
              <a:spLocks noChangeAspect="1" noEditPoints="1" noChangeArrowheads="1"/>
            </p:cNvSpPr>
            <p:nvPr/>
          </p:nvSpPr>
          <p:spPr bwMode="auto">
            <a:xfrm>
              <a:off x="1184" y="1384"/>
              <a:ext cx="1162" cy="426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3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4 w 21600"/>
                <a:gd name="T13" fmla="*/ 3245 h 21600"/>
                <a:gd name="T14" fmla="*/ 17083 w 21600"/>
                <a:gd name="T15" fmla="*/ 1734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1882" tIns="50941" rIns="101882" bIns="50941"/>
            <a:lstStyle/>
            <a:p>
              <a:pPr algn="ctr" defTabSz="914608"/>
              <a:r>
                <a:rPr lang="en-US" b="1" dirty="0"/>
                <a:t>Network</a:t>
              </a:r>
            </a:p>
          </p:txBody>
        </p:sp>
      </p:grpSp>
      <p:cxnSp>
        <p:nvCxnSpPr>
          <p:cNvPr id="21515" name="AutoShape 12"/>
          <p:cNvCxnSpPr>
            <a:cxnSpLocks noChangeShapeType="1"/>
          </p:cNvCxnSpPr>
          <p:nvPr/>
        </p:nvCxnSpPr>
        <p:spPr bwMode="auto">
          <a:xfrm flipV="1">
            <a:off x="2895600" y="2158533"/>
            <a:ext cx="837912" cy="51267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21516" name="Text Box 18"/>
          <p:cNvSpPr txBox="1">
            <a:spLocks noChangeArrowheads="1"/>
          </p:cNvSpPr>
          <p:nvPr/>
        </p:nvSpPr>
        <p:spPr bwMode="auto">
          <a:xfrm>
            <a:off x="800967" y="3136247"/>
            <a:ext cx="895086" cy="39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Clients</a:t>
            </a:r>
          </a:p>
        </p:txBody>
      </p:sp>
      <p:sp>
        <p:nvSpPr>
          <p:cNvPr id="21517" name="Text Box 20"/>
          <p:cNvSpPr txBox="1">
            <a:spLocks noChangeArrowheads="1"/>
          </p:cNvSpPr>
          <p:nvPr/>
        </p:nvSpPr>
        <p:spPr bwMode="auto">
          <a:xfrm>
            <a:off x="3698876" y="4004703"/>
            <a:ext cx="951190" cy="39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Storage</a:t>
            </a:r>
          </a:p>
        </p:txBody>
      </p:sp>
      <p:sp>
        <p:nvSpPr>
          <p:cNvPr id="21518" name="Text Box 21"/>
          <p:cNvSpPr txBox="1">
            <a:spLocks noChangeArrowheads="1"/>
          </p:cNvSpPr>
          <p:nvPr/>
        </p:nvSpPr>
        <p:spPr bwMode="auto">
          <a:xfrm rot="5400000">
            <a:off x="475690" y="2255950"/>
            <a:ext cx="396551" cy="35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dirty="0"/>
              <a:t>…</a:t>
            </a:r>
          </a:p>
        </p:txBody>
      </p:sp>
      <p:pic>
        <p:nvPicPr>
          <p:cNvPr id="21519" name="Picture 22" descr="in00700_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7155296" y="5729007"/>
            <a:ext cx="961159" cy="56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23" descr="j0233536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8194387" y="4983817"/>
            <a:ext cx="949614" cy="126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24" descr="PowderHorn 9310 Automated Cartridge Librar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5728" y="3801596"/>
            <a:ext cx="4097194" cy="263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2" name="Text Box 27"/>
          <p:cNvSpPr txBox="1">
            <a:spLocks noChangeArrowheads="1"/>
          </p:cNvSpPr>
          <p:nvPr/>
        </p:nvSpPr>
        <p:spPr bwMode="auto">
          <a:xfrm>
            <a:off x="2232603" y="4445934"/>
            <a:ext cx="911116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Onsite</a:t>
            </a:r>
            <a:br>
              <a:rPr lang="en-US" sz="2000" dirty="0"/>
            </a:br>
            <a:r>
              <a:rPr lang="en-US" sz="2000" dirty="0"/>
              <a:t>Backup</a:t>
            </a:r>
          </a:p>
        </p:txBody>
      </p:sp>
      <p:sp>
        <p:nvSpPr>
          <p:cNvPr id="21523" name="Text Box 28"/>
          <p:cNvSpPr txBox="1">
            <a:spLocks noChangeArrowheads="1"/>
          </p:cNvSpPr>
          <p:nvPr/>
        </p:nvSpPr>
        <p:spPr bwMode="auto">
          <a:xfrm>
            <a:off x="8156864" y="4140574"/>
            <a:ext cx="895086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Offsite</a:t>
            </a:r>
            <a:br>
              <a:rPr lang="en-US" sz="2000" dirty="0"/>
            </a:br>
            <a:r>
              <a:rPr lang="en-US" sz="2000" dirty="0"/>
              <a:t>backup</a:t>
            </a:r>
          </a:p>
        </p:txBody>
      </p:sp>
      <p:sp>
        <p:nvSpPr>
          <p:cNvPr id="21524" name="Cloud"/>
          <p:cNvSpPr>
            <a:spLocks noChangeAspect="1" noEditPoints="1" noChangeArrowheads="1"/>
          </p:cNvSpPr>
          <p:nvPr/>
        </p:nvSpPr>
        <p:spPr bwMode="auto">
          <a:xfrm>
            <a:off x="6702137" y="1633258"/>
            <a:ext cx="1186295" cy="596713"/>
          </a:xfrm>
          <a:custGeom>
            <a:avLst/>
            <a:gdLst>
              <a:gd name="T0" fmla="*/ 14774228 w 21600"/>
              <a:gd name="T1" fmla="*/ 331461539 h 21600"/>
              <a:gd name="T2" fmla="*/ 2147483647 w 21600"/>
              <a:gd name="T3" fmla="*/ 662216307 h 21600"/>
              <a:gd name="T4" fmla="*/ 2147483647 w 21600"/>
              <a:gd name="T5" fmla="*/ 331461539 h 21600"/>
              <a:gd name="T6" fmla="*/ 2147483647 w 21600"/>
              <a:gd name="T7" fmla="*/ 3790352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algn="ctr" defTabSz="914608"/>
            <a:endParaRPr lang="en-US" sz="2000" dirty="0"/>
          </a:p>
        </p:txBody>
      </p:sp>
      <p:pic>
        <p:nvPicPr>
          <p:cNvPr id="21525" name="Picture 30" descr="symmetrix_mai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81398" y="1294280"/>
            <a:ext cx="962602" cy="98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526" name="AutoShape 31"/>
          <p:cNvCxnSpPr>
            <a:cxnSpLocks noChangeShapeType="1"/>
            <a:endCxn id="21524" idx="0"/>
          </p:cNvCxnSpPr>
          <p:nvPr/>
        </p:nvCxnSpPr>
        <p:spPr bwMode="auto">
          <a:xfrm flipV="1">
            <a:off x="5026603" y="1931615"/>
            <a:ext cx="1679864" cy="226919"/>
          </a:xfrm>
          <a:prstGeom prst="curvedConnector3">
            <a:avLst>
              <a:gd name="adj1" fmla="val 4982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7" name="AutoShape 32"/>
          <p:cNvCxnSpPr>
            <a:cxnSpLocks noChangeShapeType="1"/>
            <a:stCxn id="21524" idx="2"/>
          </p:cNvCxnSpPr>
          <p:nvPr/>
        </p:nvCxnSpPr>
        <p:spPr bwMode="auto">
          <a:xfrm flipV="1">
            <a:off x="7886989" y="1785938"/>
            <a:ext cx="294409" cy="145676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21528" name="Text Box 33"/>
          <p:cNvSpPr txBox="1">
            <a:spLocks noChangeArrowheads="1"/>
          </p:cNvSpPr>
          <p:nvPr/>
        </p:nvSpPr>
        <p:spPr bwMode="auto">
          <a:xfrm>
            <a:off x="8119442" y="2311213"/>
            <a:ext cx="991265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/>
              <a:t>Remote</a:t>
            </a:r>
            <a:br>
              <a:rPr lang="en-US" sz="2000" dirty="0"/>
            </a:br>
            <a:r>
              <a:rPr lang="en-US" sz="2000" dirty="0"/>
              <a:t>mirror</a:t>
            </a:r>
          </a:p>
        </p:txBody>
      </p:sp>
      <p:pic>
        <p:nvPicPr>
          <p:cNvPr id="21529" name="Picture 34" descr="symmetrix_mai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512" y="1497386"/>
            <a:ext cx="1293091" cy="132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530" name="AutoShape 35"/>
          <p:cNvCxnSpPr>
            <a:cxnSpLocks noChangeShapeType="1"/>
          </p:cNvCxnSpPr>
          <p:nvPr/>
        </p:nvCxnSpPr>
        <p:spPr bwMode="auto">
          <a:xfrm rot="16200000" flipH="1">
            <a:off x="4275894" y="2922444"/>
            <a:ext cx="983316" cy="774988"/>
          </a:xfrm>
          <a:prstGeom prst="curvedConnector3">
            <a:avLst>
              <a:gd name="adj1" fmla="val 4985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21531" name="Text Box 38"/>
          <p:cNvSpPr txBox="1">
            <a:spLocks noChangeArrowheads="1"/>
          </p:cNvSpPr>
          <p:nvPr/>
        </p:nvSpPr>
        <p:spPr bwMode="auto">
          <a:xfrm>
            <a:off x="2782096" y="2445684"/>
            <a:ext cx="1119185" cy="131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>
                <a:solidFill>
                  <a:srgbClr val="008000"/>
                </a:solidFill>
              </a:rPr>
              <a:t>Network</a:t>
            </a:r>
            <a:br>
              <a:rPr lang="en-US" sz="2000" dirty="0">
                <a:solidFill>
                  <a:srgbClr val="008000"/>
                </a:solidFill>
              </a:rPr>
            </a:br>
            <a:r>
              <a:rPr lang="en-US" sz="2000" dirty="0">
                <a:solidFill>
                  <a:srgbClr val="008000"/>
                </a:solidFill>
              </a:rPr>
              <a:t>Attached</a:t>
            </a:r>
            <a:br>
              <a:rPr lang="en-US" sz="2000" dirty="0">
                <a:solidFill>
                  <a:srgbClr val="008000"/>
                </a:solidFill>
              </a:rPr>
            </a:br>
            <a:r>
              <a:rPr lang="en-US" sz="2000" dirty="0">
                <a:solidFill>
                  <a:srgbClr val="008000"/>
                </a:solidFill>
              </a:rPr>
              <a:t>Storage</a:t>
            </a:r>
            <a:br>
              <a:rPr lang="en-US" sz="2000" dirty="0">
                <a:solidFill>
                  <a:srgbClr val="008000"/>
                </a:solidFill>
              </a:rPr>
            </a:br>
            <a:r>
              <a:rPr lang="en-US" sz="2000" dirty="0">
                <a:solidFill>
                  <a:srgbClr val="008000"/>
                </a:solidFill>
              </a:rPr>
              <a:t>(NAS)</a:t>
            </a:r>
          </a:p>
        </p:txBody>
      </p:sp>
      <p:sp>
        <p:nvSpPr>
          <p:cNvPr id="21532" name="Text Box 40"/>
          <p:cNvSpPr txBox="1">
            <a:spLocks noChangeArrowheads="1"/>
          </p:cNvSpPr>
          <p:nvPr/>
        </p:nvSpPr>
        <p:spPr bwMode="auto">
          <a:xfrm>
            <a:off x="4705959" y="2650191"/>
            <a:ext cx="1736662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>
                <a:solidFill>
                  <a:srgbClr val="008000"/>
                </a:solidFill>
              </a:rPr>
              <a:t>w/ snapshots</a:t>
            </a:r>
            <a:br>
              <a:rPr lang="en-US" sz="2000" dirty="0">
                <a:solidFill>
                  <a:srgbClr val="008000"/>
                </a:solidFill>
              </a:rPr>
            </a:br>
            <a:r>
              <a:rPr lang="en-US" sz="2000" dirty="0">
                <a:solidFill>
                  <a:srgbClr val="008000"/>
                </a:solidFill>
              </a:rPr>
              <a:t>to protect data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lIns="82058" tIns="41029" rIns="82058" bIns="41029"/>
          <a:lstStyle/>
          <a:p>
            <a:pPr defTabSz="914608"/>
            <a:fld id="{B40A95DC-BD74-4C26-B5B3-538C7B2E8A50}" type="slidenum">
              <a:rPr lang="en-US"/>
              <a:pPr defTabSz="914608"/>
              <a:t>72</a:t>
            </a:fld>
            <a:endParaRPr lang="en-US" dirty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82058" tIns="41029" rIns="82058" bIns="41029"/>
          <a:lstStyle/>
          <a:p>
            <a:pPr eaLnBrk="1" hangingPunct="1"/>
            <a:r>
              <a:rPr lang="en-US">
                <a:ea typeface="ＭＳ Ｐゴシック" pitchFamily="-108" charset="-128"/>
              </a:rPr>
              <a:t>Modern Data Center Storage Hierarchy</a:t>
            </a:r>
          </a:p>
        </p:txBody>
      </p:sp>
      <p:pic>
        <p:nvPicPr>
          <p:cNvPr id="23556" name="Picture 3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53" y="1192027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182" y="1700493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808" y="2784662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559" name="AutoShape 6"/>
          <p:cNvCxnSpPr>
            <a:cxnSpLocks noChangeShapeType="1"/>
            <a:endCxn id="23583" idx="1"/>
          </p:cNvCxnSpPr>
          <p:nvPr/>
        </p:nvCxnSpPr>
        <p:spPr bwMode="auto">
          <a:xfrm rot="16200000" flipH="1">
            <a:off x="829955" y="1540428"/>
            <a:ext cx="649879" cy="476947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3560" name="AutoShape 7"/>
          <p:cNvCxnSpPr>
            <a:cxnSpLocks noChangeShapeType="1"/>
            <a:endCxn id="23583" idx="2"/>
          </p:cNvCxnSpPr>
          <p:nvPr/>
        </p:nvCxnSpPr>
        <p:spPr bwMode="auto">
          <a:xfrm>
            <a:off x="603250" y="1962431"/>
            <a:ext cx="551743" cy="273144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3561" name="AutoShape 8"/>
          <p:cNvCxnSpPr>
            <a:cxnSpLocks noChangeShapeType="1"/>
            <a:endCxn id="23583" idx="3"/>
          </p:cNvCxnSpPr>
          <p:nvPr/>
        </p:nvCxnSpPr>
        <p:spPr bwMode="auto">
          <a:xfrm rot="5400000" flipH="1" flipV="1">
            <a:off x="745975" y="2399208"/>
            <a:ext cx="679294" cy="615492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043421" y="1948424"/>
            <a:ext cx="1775979" cy="596713"/>
            <a:chOff x="1184" y="1384"/>
            <a:chExt cx="1162" cy="426"/>
          </a:xfrm>
        </p:grpSpPr>
        <p:sp>
          <p:nvSpPr>
            <p:cNvPr id="23583" name="Oval 10"/>
            <p:cNvSpPr>
              <a:spLocks noChangeArrowheads="1"/>
            </p:cNvSpPr>
            <p:nvPr/>
          </p:nvSpPr>
          <p:spPr bwMode="auto">
            <a:xfrm>
              <a:off x="1257" y="1456"/>
              <a:ext cx="1065" cy="266"/>
            </a:xfrm>
            <a:prstGeom prst="ellipse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4" name="Cloud"/>
            <p:cNvSpPr>
              <a:spLocks noChangeAspect="1" noEditPoints="1" noChangeArrowheads="1"/>
            </p:cNvSpPr>
            <p:nvPr/>
          </p:nvSpPr>
          <p:spPr bwMode="auto">
            <a:xfrm>
              <a:off x="1184" y="1384"/>
              <a:ext cx="1162" cy="426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3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4 w 21600"/>
                <a:gd name="T13" fmla="*/ 3245 h 21600"/>
                <a:gd name="T14" fmla="*/ 17083 w 21600"/>
                <a:gd name="T15" fmla="*/ 1734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1882" tIns="50941" rIns="101882" bIns="50941"/>
            <a:lstStyle/>
            <a:p>
              <a:pPr algn="ctr" defTabSz="914608"/>
              <a:r>
                <a:rPr lang="en-US" b="1" dirty="0"/>
                <a:t>Network</a:t>
              </a:r>
            </a:p>
          </p:txBody>
        </p:sp>
      </p:grpSp>
      <p:cxnSp>
        <p:nvCxnSpPr>
          <p:cNvPr id="23563" name="AutoShape 12"/>
          <p:cNvCxnSpPr>
            <a:cxnSpLocks noChangeShapeType="1"/>
          </p:cNvCxnSpPr>
          <p:nvPr/>
        </p:nvCxnSpPr>
        <p:spPr bwMode="auto">
          <a:xfrm flipV="1">
            <a:off x="2743200" y="2158533"/>
            <a:ext cx="990312" cy="51267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23564" name="Text Box 13"/>
          <p:cNvSpPr txBox="1">
            <a:spLocks noChangeArrowheads="1"/>
          </p:cNvSpPr>
          <p:nvPr/>
        </p:nvSpPr>
        <p:spPr bwMode="auto">
          <a:xfrm>
            <a:off x="800967" y="3136247"/>
            <a:ext cx="895086" cy="39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Clients</a:t>
            </a:r>
          </a:p>
        </p:txBody>
      </p:sp>
      <p:sp>
        <p:nvSpPr>
          <p:cNvPr id="23565" name="Text Box 15"/>
          <p:cNvSpPr txBox="1">
            <a:spLocks noChangeArrowheads="1"/>
          </p:cNvSpPr>
          <p:nvPr/>
        </p:nvSpPr>
        <p:spPr bwMode="auto">
          <a:xfrm rot="5400000">
            <a:off x="475690" y="2255950"/>
            <a:ext cx="396551" cy="35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dirty="0"/>
              <a:t>…</a:t>
            </a:r>
          </a:p>
        </p:txBody>
      </p:sp>
      <p:sp>
        <p:nvSpPr>
          <p:cNvPr id="23566" name="Text Box 19"/>
          <p:cNvSpPr txBox="1">
            <a:spLocks noChangeArrowheads="1"/>
          </p:cNvSpPr>
          <p:nvPr/>
        </p:nvSpPr>
        <p:spPr bwMode="auto">
          <a:xfrm>
            <a:off x="3000376" y="4004703"/>
            <a:ext cx="911116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Onsite</a:t>
            </a:r>
            <a:br>
              <a:rPr lang="en-US" sz="2000" dirty="0"/>
            </a:br>
            <a:r>
              <a:rPr lang="en-US" sz="2000" dirty="0"/>
              <a:t>Backup</a:t>
            </a:r>
          </a:p>
        </p:txBody>
      </p:sp>
      <p:sp>
        <p:nvSpPr>
          <p:cNvPr id="23567" name="Cloud"/>
          <p:cNvSpPr>
            <a:spLocks noChangeAspect="1" noEditPoints="1" noChangeArrowheads="1"/>
          </p:cNvSpPr>
          <p:nvPr/>
        </p:nvSpPr>
        <p:spPr bwMode="auto">
          <a:xfrm>
            <a:off x="6702137" y="1633258"/>
            <a:ext cx="1186295" cy="596713"/>
          </a:xfrm>
          <a:custGeom>
            <a:avLst/>
            <a:gdLst>
              <a:gd name="T0" fmla="*/ 14774228 w 21600"/>
              <a:gd name="T1" fmla="*/ 331461539 h 21600"/>
              <a:gd name="T2" fmla="*/ 2147483647 w 21600"/>
              <a:gd name="T3" fmla="*/ 662216307 h 21600"/>
              <a:gd name="T4" fmla="*/ 2147483647 w 21600"/>
              <a:gd name="T5" fmla="*/ 331461539 h 21600"/>
              <a:gd name="T6" fmla="*/ 2147483647 w 21600"/>
              <a:gd name="T7" fmla="*/ 3790352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algn="ctr" defTabSz="914608"/>
            <a:endParaRPr lang="en-US" sz="2000" dirty="0"/>
          </a:p>
        </p:txBody>
      </p:sp>
      <p:pic>
        <p:nvPicPr>
          <p:cNvPr id="23568" name="Picture 22" descr="symmetrix_ma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1398" y="1294280"/>
            <a:ext cx="962602" cy="98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569" name="AutoShape 23"/>
          <p:cNvCxnSpPr>
            <a:cxnSpLocks noChangeShapeType="1"/>
            <a:endCxn id="23567" idx="0"/>
          </p:cNvCxnSpPr>
          <p:nvPr/>
        </p:nvCxnSpPr>
        <p:spPr bwMode="auto">
          <a:xfrm flipV="1">
            <a:off x="5026603" y="1931615"/>
            <a:ext cx="1679864" cy="226919"/>
          </a:xfrm>
          <a:prstGeom prst="curvedConnector3">
            <a:avLst>
              <a:gd name="adj1" fmla="val 4982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3570" name="AutoShape 24"/>
          <p:cNvCxnSpPr>
            <a:cxnSpLocks noChangeShapeType="1"/>
            <a:stCxn id="23567" idx="2"/>
          </p:cNvCxnSpPr>
          <p:nvPr/>
        </p:nvCxnSpPr>
        <p:spPr bwMode="auto">
          <a:xfrm flipV="1">
            <a:off x="7886989" y="1785938"/>
            <a:ext cx="294409" cy="145676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23571" name="Text Box 25"/>
          <p:cNvSpPr txBox="1">
            <a:spLocks noChangeArrowheads="1"/>
          </p:cNvSpPr>
          <p:nvPr/>
        </p:nvSpPr>
        <p:spPr bwMode="auto">
          <a:xfrm>
            <a:off x="8119442" y="2311213"/>
            <a:ext cx="991265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/>
              <a:t>Remote</a:t>
            </a:r>
            <a:br>
              <a:rPr lang="en-US" sz="2000" dirty="0"/>
            </a:br>
            <a:r>
              <a:rPr lang="en-US" sz="2000" dirty="0"/>
              <a:t>mirror</a:t>
            </a:r>
          </a:p>
        </p:txBody>
      </p:sp>
      <p:pic>
        <p:nvPicPr>
          <p:cNvPr id="23572" name="Picture 26" descr="symmetrix_ma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512" y="1497386"/>
            <a:ext cx="1293091" cy="132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573" name="AutoShape 27"/>
          <p:cNvCxnSpPr>
            <a:cxnSpLocks noChangeShapeType="1"/>
          </p:cNvCxnSpPr>
          <p:nvPr/>
        </p:nvCxnSpPr>
        <p:spPr bwMode="auto">
          <a:xfrm rot="16200000" flipH="1">
            <a:off x="4037365" y="3160972"/>
            <a:ext cx="1051953" cy="366568"/>
          </a:xfrm>
          <a:prstGeom prst="curvedConnector3">
            <a:avLst>
              <a:gd name="adj1" fmla="val 4993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23574" name="Text Box 28"/>
          <p:cNvSpPr txBox="1">
            <a:spLocks noChangeArrowheads="1"/>
          </p:cNvSpPr>
          <p:nvPr/>
        </p:nvSpPr>
        <p:spPr bwMode="auto">
          <a:xfrm>
            <a:off x="2782096" y="2445684"/>
            <a:ext cx="1119185" cy="131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/>
              <a:t>Network</a:t>
            </a:r>
            <a:br>
              <a:rPr lang="en-US" sz="2000" dirty="0"/>
            </a:br>
            <a:r>
              <a:rPr lang="en-US" sz="2000" dirty="0"/>
              <a:t>Attached</a:t>
            </a:r>
            <a:br>
              <a:rPr lang="en-US" sz="2000" dirty="0"/>
            </a:br>
            <a:r>
              <a:rPr lang="en-US" sz="2000" dirty="0"/>
              <a:t>Storage</a:t>
            </a:r>
            <a:br>
              <a:rPr lang="en-US" sz="2000" dirty="0"/>
            </a:br>
            <a:r>
              <a:rPr lang="en-US" sz="2000" dirty="0"/>
              <a:t>(NAS)</a:t>
            </a:r>
          </a:p>
        </p:txBody>
      </p:sp>
      <p:sp>
        <p:nvSpPr>
          <p:cNvPr id="23575" name="Text Box 29"/>
          <p:cNvSpPr txBox="1">
            <a:spLocks noChangeArrowheads="1"/>
          </p:cNvSpPr>
          <p:nvPr/>
        </p:nvSpPr>
        <p:spPr bwMode="auto">
          <a:xfrm>
            <a:off x="4705959" y="2650191"/>
            <a:ext cx="1736662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/>
              <a:t>w/ snapshots</a:t>
            </a:r>
            <a:br>
              <a:rPr lang="en-US" sz="2000" dirty="0"/>
            </a:br>
            <a:r>
              <a:rPr lang="en-US" sz="2000" dirty="0"/>
              <a:t>to protect data</a:t>
            </a:r>
          </a:p>
        </p:txBody>
      </p:sp>
      <p:pic>
        <p:nvPicPr>
          <p:cNvPr id="23576" name="Picture 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3489" y="3870232"/>
            <a:ext cx="1466273" cy="73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7" name="Cloud"/>
          <p:cNvSpPr>
            <a:spLocks noChangeAspect="1" noEditPoints="1" noChangeArrowheads="1"/>
          </p:cNvSpPr>
          <p:nvPr/>
        </p:nvSpPr>
        <p:spPr bwMode="auto">
          <a:xfrm>
            <a:off x="6107546" y="4513169"/>
            <a:ext cx="1360921" cy="634534"/>
          </a:xfrm>
          <a:custGeom>
            <a:avLst/>
            <a:gdLst>
              <a:gd name="T0" fmla="*/ 22306741 w 21600"/>
              <a:gd name="T1" fmla="*/ 398565057 h 21600"/>
              <a:gd name="T2" fmla="*/ 2147483647 w 21600"/>
              <a:gd name="T3" fmla="*/ 796281032 h 21600"/>
              <a:gd name="T4" fmla="*/ 2147483647 w 21600"/>
              <a:gd name="T5" fmla="*/ 398565057 h 21600"/>
              <a:gd name="T6" fmla="*/ 2147483647 w 21600"/>
              <a:gd name="T7" fmla="*/ 4557623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2058" tIns="41029" rIns="82058" bIns="41029" anchor="ctr"/>
          <a:lstStyle/>
          <a:p>
            <a:pPr algn="ctr" defTabSz="914608"/>
            <a:r>
              <a:rPr lang="en-US" sz="2000" dirty="0">
                <a:solidFill>
                  <a:schemeClr val="tx2"/>
                </a:solidFill>
              </a:rPr>
              <a:t>WAN</a:t>
            </a:r>
          </a:p>
        </p:txBody>
      </p:sp>
      <p:pic>
        <p:nvPicPr>
          <p:cNvPr id="23578" name="Picture 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93785" y="4885765"/>
            <a:ext cx="1150215" cy="57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579" name="AutoShape 35"/>
          <p:cNvCxnSpPr>
            <a:cxnSpLocks noChangeShapeType="1"/>
            <a:endCxn id="23577" idx="0"/>
          </p:cNvCxnSpPr>
          <p:nvPr/>
        </p:nvCxnSpPr>
        <p:spPr bwMode="auto">
          <a:xfrm>
            <a:off x="5479762" y="4235824"/>
            <a:ext cx="632114" cy="595313"/>
          </a:xfrm>
          <a:prstGeom prst="curvedConnector3">
            <a:avLst>
              <a:gd name="adj1" fmla="val 49542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80" name="AutoShape 36"/>
          <p:cNvCxnSpPr>
            <a:cxnSpLocks noChangeShapeType="1"/>
            <a:stCxn id="23577" idx="2"/>
          </p:cNvCxnSpPr>
          <p:nvPr/>
        </p:nvCxnSpPr>
        <p:spPr bwMode="auto">
          <a:xfrm>
            <a:off x="7467023" y="4831137"/>
            <a:ext cx="526762" cy="341779"/>
          </a:xfrm>
          <a:prstGeom prst="curvedConnector3">
            <a:avLst>
              <a:gd name="adj1" fmla="val 4986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81" name="Text Box 38"/>
          <p:cNvSpPr txBox="1">
            <a:spLocks noChangeArrowheads="1"/>
          </p:cNvSpPr>
          <p:nvPr/>
        </p:nvSpPr>
        <p:spPr bwMode="auto">
          <a:xfrm>
            <a:off x="7923068" y="3937467"/>
            <a:ext cx="991266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Remote</a:t>
            </a:r>
            <a:br>
              <a:rPr lang="en-US" sz="2000" dirty="0"/>
            </a:br>
            <a:r>
              <a:rPr lang="en-US" sz="2000" dirty="0"/>
              <a:t>Backup</a:t>
            </a:r>
          </a:p>
        </p:txBody>
      </p:sp>
      <p:sp>
        <p:nvSpPr>
          <p:cNvPr id="23582" name="Text Box 39"/>
          <p:cNvSpPr txBox="1">
            <a:spLocks noChangeArrowheads="1"/>
          </p:cNvSpPr>
          <p:nvPr/>
        </p:nvSpPr>
        <p:spPr bwMode="auto">
          <a:xfrm>
            <a:off x="3950069" y="4682659"/>
            <a:ext cx="1831238" cy="131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>
                <a:solidFill>
                  <a:srgbClr val="008000"/>
                </a:solidFill>
              </a:rPr>
              <a:t>“</a:t>
            </a:r>
            <a:r>
              <a:rPr lang="en-US" sz="2000" dirty="0" err="1">
                <a:solidFill>
                  <a:srgbClr val="008000"/>
                </a:solidFill>
              </a:rPr>
              <a:t>Deduplication</a:t>
            </a:r>
            <a:r>
              <a:rPr lang="en-US" sz="2000" dirty="0">
                <a:solidFill>
                  <a:srgbClr val="008000"/>
                </a:solidFill>
              </a:rPr>
              <a:t>”</a:t>
            </a:r>
          </a:p>
          <a:p>
            <a:pPr algn="ctr" defTabSz="914608"/>
            <a:r>
              <a:rPr lang="en-US" sz="2000" dirty="0">
                <a:solidFill>
                  <a:srgbClr val="008000"/>
                </a:solidFill>
              </a:rPr>
              <a:t>Capacity and</a:t>
            </a:r>
            <a:br>
              <a:rPr lang="en-US" sz="2000" dirty="0">
                <a:solidFill>
                  <a:srgbClr val="008000"/>
                </a:solidFill>
              </a:rPr>
            </a:br>
            <a:r>
              <a:rPr lang="en-US" sz="2000" dirty="0">
                <a:solidFill>
                  <a:srgbClr val="008000"/>
                </a:solidFill>
              </a:rPr>
              <a:t>bandwidth </a:t>
            </a:r>
            <a:br>
              <a:rPr lang="en-US" sz="2000" dirty="0">
                <a:solidFill>
                  <a:srgbClr val="008000"/>
                </a:solidFill>
              </a:rPr>
            </a:br>
            <a:r>
              <a:rPr lang="en-US" sz="2000" dirty="0">
                <a:solidFill>
                  <a:srgbClr val="008000"/>
                </a:solidFill>
              </a:rPr>
              <a:t>optimization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lIns="82058" tIns="41029" rIns="82058" bIns="41029"/>
          <a:lstStyle/>
          <a:p>
            <a:pPr defTabSz="914608"/>
            <a:fld id="{B40A95DC-BD74-4C26-B5B3-538C7B2E8A50}" type="slidenum">
              <a:rPr lang="en-US"/>
              <a:pPr defTabSz="914608"/>
              <a:t>73</a:t>
            </a:fld>
            <a:endParaRPr lang="en-US" dirty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82058" tIns="41029" rIns="82058" bIns="41029"/>
          <a:lstStyle/>
          <a:p>
            <a:pPr eaLnBrk="1" hangingPunct="1"/>
            <a:r>
              <a:rPr lang="en-US" dirty="0">
                <a:ea typeface="ＭＳ Ｐゴシック" pitchFamily="-108" charset="-128"/>
              </a:rPr>
              <a:t>Very Large Dataset Storage Hierarchy</a:t>
            </a:r>
          </a:p>
        </p:txBody>
      </p:sp>
      <p:pic>
        <p:nvPicPr>
          <p:cNvPr id="23556" name="Picture 3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53" y="1192027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182" y="1700493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808" y="2784662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559" name="AutoShape 6"/>
          <p:cNvCxnSpPr>
            <a:cxnSpLocks noChangeShapeType="1"/>
            <a:endCxn id="23583" idx="1"/>
          </p:cNvCxnSpPr>
          <p:nvPr/>
        </p:nvCxnSpPr>
        <p:spPr bwMode="auto">
          <a:xfrm rot="16200000" flipH="1">
            <a:off x="829955" y="1540428"/>
            <a:ext cx="649879" cy="476947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3560" name="AutoShape 7"/>
          <p:cNvCxnSpPr>
            <a:cxnSpLocks noChangeShapeType="1"/>
            <a:endCxn id="23583" idx="2"/>
          </p:cNvCxnSpPr>
          <p:nvPr/>
        </p:nvCxnSpPr>
        <p:spPr bwMode="auto">
          <a:xfrm>
            <a:off x="603250" y="1962431"/>
            <a:ext cx="551743" cy="273144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3561" name="AutoShape 8"/>
          <p:cNvCxnSpPr>
            <a:cxnSpLocks noChangeShapeType="1"/>
            <a:endCxn id="23583" idx="3"/>
          </p:cNvCxnSpPr>
          <p:nvPr/>
        </p:nvCxnSpPr>
        <p:spPr bwMode="auto">
          <a:xfrm rot="5400000" flipH="1" flipV="1">
            <a:off x="745975" y="2399208"/>
            <a:ext cx="679294" cy="615492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043421" y="1948424"/>
            <a:ext cx="1775979" cy="596713"/>
            <a:chOff x="1184" y="1384"/>
            <a:chExt cx="1162" cy="426"/>
          </a:xfrm>
        </p:grpSpPr>
        <p:sp>
          <p:nvSpPr>
            <p:cNvPr id="23583" name="Oval 10"/>
            <p:cNvSpPr>
              <a:spLocks noChangeArrowheads="1"/>
            </p:cNvSpPr>
            <p:nvPr/>
          </p:nvSpPr>
          <p:spPr bwMode="auto">
            <a:xfrm>
              <a:off x="1257" y="1456"/>
              <a:ext cx="1065" cy="266"/>
            </a:xfrm>
            <a:prstGeom prst="ellipse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4" name="Cloud"/>
            <p:cNvSpPr>
              <a:spLocks noChangeAspect="1" noEditPoints="1" noChangeArrowheads="1"/>
            </p:cNvSpPr>
            <p:nvPr/>
          </p:nvSpPr>
          <p:spPr bwMode="auto">
            <a:xfrm>
              <a:off x="1184" y="1384"/>
              <a:ext cx="1162" cy="426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3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4 w 21600"/>
                <a:gd name="T13" fmla="*/ 3245 h 21600"/>
                <a:gd name="T14" fmla="*/ 17083 w 21600"/>
                <a:gd name="T15" fmla="*/ 1734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1882" tIns="50941" rIns="101882" bIns="50941"/>
            <a:lstStyle/>
            <a:p>
              <a:pPr algn="ctr" defTabSz="914608"/>
              <a:r>
                <a:rPr lang="en-US" b="1" dirty="0"/>
                <a:t>Network</a:t>
              </a:r>
            </a:p>
          </p:txBody>
        </p:sp>
      </p:grpSp>
      <p:cxnSp>
        <p:nvCxnSpPr>
          <p:cNvPr id="23563" name="AutoShape 12"/>
          <p:cNvCxnSpPr>
            <a:cxnSpLocks noChangeShapeType="1"/>
          </p:cNvCxnSpPr>
          <p:nvPr/>
        </p:nvCxnSpPr>
        <p:spPr bwMode="auto">
          <a:xfrm flipV="1">
            <a:off x="2743200" y="2158533"/>
            <a:ext cx="990312" cy="51267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23564" name="Text Box 13"/>
          <p:cNvSpPr txBox="1">
            <a:spLocks noChangeArrowheads="1"/>
          </p:cNvSpPr>
          <p:nvPr/>
        </p:nvSpPr>
        <p:spPr bwMode="auto">
          <a:xfrm>
            <a:off x="304800" y="3343164"/>
            <a:ext cx="895086" cy="39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Clients</a:t>
            </a:r>
          </a:p>
        </p:txBody>
      </p:sp>
      <p:sp>
        <p:nvSpPr>
          <p:cNvPr id="23565" name="Text Box 15"/>
          <p:cNvSpPr txBox="1">
            <a:spLocks noChangeArrowheads="1"/>
          </p:cNvSpPr>
          <p:nvPr/>
        </p:nvSpPr>
        <p:spPr bwMode="auto">
          <a:xfrm rot="5400000">
            <a:off x="475690" y="2255950"/>
            <a:ext cx="396551" cy="35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dirty="0"/>
              <a:t>…</a:t>
            </a:r>
          </a:p>
        </p:txBody>
      </p:sp>
      <p:sp>
        <p:nvSpPr>
          <p:cNvPr id="23566" name="Text Box 19"/>
          <p:cNvSpPr txBox="1">
            <a:spLocks noChangeArrowheads="1"/>
          </p:cNvSpPr>
          <p:nvPr/>
        </p:nvSpPr>
        <p:spPr bwMode="auto">
          <a:xfrm>
            <a:off x="3000376" y="4004703"/>
            <a:ext cx="911116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Onsite</a:t>
            </a:r>
            <a:br>
              <a:rPr lang="en-US" sz="2000" dirty="0"/>
            </a:br>
            <a:r>
              <a:rPr lang="en-US" sz="2000" dirty="0"/>
              <a:t>Backup</a:t>
            </a:r>
          </a:p>
        </p:txBody>
      </p:sp>
      <p:sp>
        <p:nvSpPr>
          <p:cNvPr id="23567" name="Cloud"/>
          <p:cNvSpPr>
            <a:spLocks noChangeAspect="1" noEditPoints="1" noChangeArrowheads="1"/>
          </p:cNvSpPr>
          <p:nvPr/>
        </p:nvSpPr>
        <p:spPr bwMode="auto">
          <a:xfrm>
            <a:off x="6702137" y="1633258"/>
            <a:ext cx="1186295" cy="596713"/>
          </a:xfrm>
          <a:custGeom>
            <a:avLst/>
            <a:gdLst>
              <a:gd name="T0" fmla="*/ 14774228 w 21600"/>
              <a:gd name="T1" fmla="*/ 331461539 h 21600"/>
              <a:gd name="T2" fmla="*/ 2147483647 w 21600"/>
              <a:gd name="T3" fmla="*/ 662216307 h 21600"/>
              <a:gd name="T4" fmla="*/ 2147483647 w 21600"/>
              <a:gd name="T5" fmla="*/ 331461539 h 21600"/>
              <a:gd name="T6" fmla="*/ 2147483647 w 21600"/>
              <a:gd name="T7" fmla="*/ 3790352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algn="ctr" defTabSz="914608"/>
            <a:endParaRPr lang="en-US" sz="2000" dirty="0"/>
          </a:p>
        </p:txBody>
      </p:sp>
      <p:pic>
        <p:nvPicPr>
          <p:cNvPr id="23568" name="Picture 22" descr="symmetrix_ma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1398" y="1294280"/>
            <a:ext cx="962602" cy="98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569" name="AutoShape 23"/>
          <p:cNvCxnSpPr>
            <a:cxnSpLocks noChangeShapeType="1"/>
            <a:endCxn id="23567" idx="0"/>
          </p:cNvCxnSpPr>
          <p:nvPr/>
        </p:nvCxnSpPr>
        <p:spPr bwMode="auto">
          <a:xfrm flipV="1">
            <a:off x="5026603" y="1931615"/>
            <a:ext cx="1679864" cy="226919"/>
          </a:xfrm>
          <a:prstGeom prst="curvedConnector3">
            <a:avLst>
              <a:gd name="adj1" fmla="val 4982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3570" name="AutoShape 24"/>
          <p:cNvCxnSpPr>
            <a:cxnSpLocks noChangeShapeType="1"/>
            <a:stCxn id="23567" idx="2"/>
          </p:cNvCxnSpPr>
          <p:nvPr/>
        </p:nvCxnSpPr>
        <p:spPr bwMode="auto">
          <a:xfrm flipV="1">
            <a:off x="7886989" y="1785938"/>
            <a:ext cx="294409" cy="145676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23571" name="Text Box 25"/>
          <p:cNvSpPr txBox="1">
            <a:spLocks noChangeArrowheads="1"/>
          </p:cNvSpPr>
          <p:nvPr/>
        </p:nvSpPr>
        <p:spPr bwMode="auto">
          <a:xfrm>
            <a:off x="8119442" y="2311213"/>
            <a:ext cx="991265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/>
              <a:t>Remote</a:t>
            </a:r>
            <a:br>
              <a:rPr lang="en-US" sz="2000" dirty="0"/>
            </a:br>
            <a:r>
              <a:rPr lang="en-US" sz="2000" dirty="0"/>
              <a:t>mirror</a:t>
            </a:r>
          </a:p>
        </p:txBody>
      </p:sp>
      <p:pic>
        <p:nvPicPr>
          <p:cNvPr id="23572" name="Picture 26" descr="symmetrix_ma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512" y="1497386"/>
            <a:ext cx="1293091" cy="132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573" name="AutoShape 27"/>
          <p:cNvCxnSpPr>
            <a:cxnSpLocks noChangeShapeType="1"/>
          </p:cNvCxnSpPr>
          <p:nvPr/>
        </p:nvCxnSpPr>
        <p:spPr bwMode="auto">
          <a:xfrm rot="16200000" flipH="1">
            <a:off x="4037365" y="3160972"/>
            <a:ext cx="1051953" cy="366568"/>
          </a:xfrm>
          <a:prstGeom prst="curvedConnector3">
            <a:avLst>
              <a:gd name="adj1" fmla="val 4993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23574" name="Text Box 28"/>
          <p:cNvSpPr txBox="1">
            <a:spLocks noChangeArrowheads="1"/>
          </p:cNvSpPr>
          <p:nvPr/>
        </p:nvSpPr>
        <p:spPr bwMode="auto">
          <a:xfrm>
            <a:off x="2782096" y="2445684"/>
            <a:ext cx="1119185" cy="131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/>
              <a:t>Network</a:t>
            </a:r>
            <a:br>
              <a:rPr lang="en-US" sz="2000" dirty="0"/>
            </a:br>
            <a:r>
              <a:rPr lang="en-US" sz="2000" dirty="0"/>
              <a:t>Attached</a:t>
            </a:r>
            <a:br>
              <a:rPr lang="en-US" sz="2000" dirty="0"/>
            </a:br>
            <a:r>
              <a:rPr lang="en-US" sz="2000" dirty="0"/>
              <a:t>Storage</a:t>
            </a:r>
            <a:br>
              <a:rPr lang="en-US" sz="2000" dirty="0"/>
            </a:br>
            <a:r>
              <a:rPr lang="en-US" sz="2000" dirty="0"/>
              <a:t>(NAS)</a:t>
            </a:r>
          </a:p>
        </p:txBody>
      </p:sp>
      <p:sp>
        <p:nvSpPr>
          <p:cNvPr id="23575" name="Text Box 29"/>
          <p:cNvSpPr txBox="1">
            <a:spLocks noChangeArrowheads="1"/>
          </p:cNvSpPr>
          <p:nvPr/>
        </p:nvSpPr>
        <p:spPr bwMode="auto">
          <a:xfrm>
            <a:off x="4705959" y="2650191"/>
            <a:ext cx="1736662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/>
              <a:t>w/ snapshots</a:t>
            </a:r>
            <a:br>
              <a:rPr lang="en-US" sz="2000" dirty="0"/>
            </a:br>
            <a:r>
              <a:rPr lang="en-US" sz="2000" dirty="0"/>
              <a:t>to protect data</a:t>
            </a:r>
          </a:p>
        </p:txBody>
      </p:sp>
      <p:pic>
        <p:nvPicPr>
          <p:cNvPr id="23576" name="Picture 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3489" y="3870232"/>
            <a:ext cx="1466273" cy="73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7" name="Cloud"/>
          <p:cNvSpPr>
            <a:spLocks noChangeAspect="1" noEditPoints="1" noChangeArrowheads="1"/>
          </p:cNvSpPr>
          <p:nvPr/>
        </p:nvSpPr>
        <p:spPr bwMode="auto">
          <a:xfrm>
            <a:off x="6107546" y="4513169"/>
            <a:ext cx="1360921" cy="634534"/>
          </a:xfrm>
          <a:custGeom>
            <a:avLst/>
            <a:gdLst>
              <a:gd name="T0" fmla="*/ 22306741 w 21600"/>
              <a:gd name="T1" fmla="*/ 398565057 h 21600"/>
              <a:gd name="T2" fmla="*/ 2147483647 w 21600"/>
              <a:gd name="T3" fmla="*/ 796281032 h 21600"/>
              <a:gd name="T4" fmla="*/ 2147483647 w 21600"/>
              <a:gd name="T5" fmla="*/ 398565057 h 21600"/>
              <a:gd name="T6" fmla="*/ 2147483647 w 21600"/>
              <a:gd name="T7" fmla="*/ 4557623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2058" tIns="41029" rIns="82058" bIns="41029" anchor="ctr"/>
          <a:lstStyle/>
          <a:p>
            <a:pPr algn="ctr" defTabSz="914608"/>
            <a:r>
              <a:rPr lang="en-US" sz="2000" dirty="0">
                <a:solidFill>
                  <a:schemeClr val="tx2"/>
                </a:solidFill>
              </a:rPr>
              <a:t>WAN</a:t>
            </a:r>
          </a:p>
        </p:txBody>
      </p:sp>
      <p:pic>
        <p:nvPicPr>
          <p:cNvPr id="23578" name="Picture 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93785" y="4885765"/>
            <a:ext cx="1150215" cy="57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579" name="AutoShape 35"/>
          <p:cNvCxnSpPr>
            <a:cxnSpLocks noChangeShapeType="1"/>
            <a:endCxn id="23577" idx="0"/>
          </p:cNvCxnSpPr>
          <p:nvPr/>
        </p:nvCxnSpPr>
        <p:spPr bwMode="auto">
          <a:xfrm>
            <a:off x="5479762" y="4235824"/>
            <a:ext cx="632114" cy="595313"/>
          </a:xfrm>
          <a:prstGeom prst="curvedConnector3">
            <a:avLst>
              <a:gd name="adj1" fmla="val 49542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80" name="AutoShape 36"/>
          <p:cNvCxnSpPr>
            <a:cxnSpLocks noChangeShapeType="1"/>
            <a:stCxn id="23577" idx="2"/>
          </p:cNvCxnSpPr>
          <p:nvPr/>
        </p:nvCxnSpPr>
        <p:spPr bwMode="auto">
          <a:xfrm>
            <a:off x="7467023" y="4831137"/>
            <a:ext cx="526762" cy="341779"/>
          </a:xfrm>
          <a:prstGeom prst="curvedConnector3">
            <a:avLst>
              <a:gd name="adj1" fmla="val 4986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81" name="Text Box 38"/>
          <p:cNvSpPr txBox="1">
            <a:spLocks noChangeArrowheads="1"/>
          </p:cNvSpPr>
          <p:nvPr/>
        </p:nvSpPr>
        <p:spPr bwMode="auto">
          <a:xfrm>
            <a:off x="7923068" y="3937467"/>
            <a:ext cx="991266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Remote</a:t>
            </a:r>
            <a:br>
              <a:rPr lang="en-US" sz="2000" dirty="0"/>
            </a:br>
            <a:r>
              <a:rPr lang="en-US" sz="2000" dirty="0"/>
              <a:t>Backup</a:t>
            </a:r>
          </a:p>
        </p:txBody>
      </p:sp>
      <p:cxnSp>
        <p:nvCxnSpPr>
          <p:cNvPr id="33" name="AutoShape 12"/>
          <p:cNvCxnSpPr>
            <a:cxnSpLocks noChangeShapeType="1"/>
            <a:stCxn id="38" idx="1"/>
            <a:endCxn id="35" idx="1"/>
          </p:cNvCxnSpPr>
          <p:nvPr/>
        </p:nvCxnSpPr>
        <p:spPr bwMode="auto">
          <a:xfrm rot="10800000">
            <a:off x="789132" y="4605338"/>
            <a:ext cx="12954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34" name="AutoShape 12"/>
          <p:cNvCxnSpPr>
            <a:cxnSpLocks noChangeShapeType="1"/>
            <a:stCxn id="39" idx="1"/>
            <a:endCxn id="42" idx="1"/>
          </p:cNvCxnSpPr>
          <p:nvPr/>
        </p:nvCxnSpPr>
        <p:spPr bwMode="auto">
          <a:xfrm rot="10800000" flipH="1">
            <a:off x="762000" y="5138738"/>
            <a:ext cx="12954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pic>
        <p:nvPicPr>
          <p:cNvPr id="35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32" y="4343400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4352925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7332" y="4343400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4532" y="4343400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876800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2068" y="4886325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4876800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876800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07954" y="5391634"/>
            <a:ext cx="2916246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algn="ctr" defTabSz="914608"/>
            <a:r>
              <a:rPr lang="en-US" sz="2000" dirty="0">
                <a:solidFill>
                  <a:srgbClr val="00B050"/>
                </a:solidFill>
              </a:rPr>
              <a:t>Distributed Storage</a:t>
            </a:r>
            <a:br>
              <a:rPr lang="en-US" sz="2000" dirty="0">
                <a:solidFill>
                  <a:srgbClr val="00B050"/>
                </a:solidFill>
              </a:rPr>
            </a:br>
            <a:r>
              <a:rPr lang="en-US" sz="2000" dirty="0">
                <a:solidFill>
                  <a:srgbClr val="00B050"/>
                </a:solidFill>
              </a:rPr>
              <a:t>w. internal replication</a:t>
            </a:r>
          </a:p>
        </p:txBody>
      </p:sp>
      <p:cxnSp>
        <p:nvCxnSpPr>
          <p:cNvPr id="44" name="AutoShape 12"/>
          <p:cNvCxnSpPr>
            <a:cxnSpLocks noChangeShapeType="1"/>
            <a:endCxn id="36" idx="0"/>
          </p:cNvCxnSpPr>
          <p:nvPr/>
        </p:nvCxnSpPr>
        <p:spPr bwMode="auto">
          <a:xfrm rot="5400000">
            <a:off x="788555" y="3236479"/>
            <a:ext cx="1762125" cy="470766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10.000 Years Storage </a:t>
            </a:r>
            <a:r>
              <a:rPr lang="en-US" dirty="0" err="1"/>
              <a:t>Systesm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How to build a storage system with a mean time to failure = 10.000 years?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Fun read</a:t>
            </a:r>
          </a:p>
          <a:p>
            <a:r>
              <a:rPr lang="en-US" dirty="0"/>
              <a:t>Uses lots of basic storage system principles</a:t>
            </a:r>
          </a:p>
          <a:p>
            <a:r>
              <a:rPr lang="en-US" dirty="0"/>
              <a:t>I/O performance not great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2" y="2362200"/>
            <a:ext cx="59340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5827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Disk is complex</a:t>
            </a:r>
          </a:p>
          <a:p>
            <a:r>
              <a:rPr lang="en-US" dirty="0"/>
              <a:t>Disk real density is on Moore’s law curve</a:t>
            </a:r>
          </a:p>
          <a:p>
            <a:r>
              <a:rPr lang="en-US" dirty="0"/>
              <a:t>Need large disk blocks to achieve good throughput</a:t>
            </a:r>
          </a:p>
          <a:p>
            <a:r>
              <a:rPr lang="en-US" dirty="0"/>
              <a:t>OS needs to perform disk scheduling</a:t>
            </a:r>
          </a:p>
          <a:p>
            <a:r>
              <a:rPr lang="en-US" dirty="0"/>
              <a:t>RAID improves reliability and high throughput at a cost</a:t>
            </a:r>
          </a:p>
          <a:p>
            <a:r>
              <a:rPr lang="en-US" dirty="0"/>
              <a:t>Careful designs to deal with disk failures</a:t>
            </a:r>
          </a:p>
          <a:p>
            <a:r>
              <a:rPr lang="en-US" dirty="0"/>
              <a:t>Flash memory has emerged at low and high ends</a:t>
            </a:r>
          </a:p>
          <a:p>
            <a:r>
              <a:rPr lang="en-US" dirty="0"/>
              <a:t>DRAM only storage systems are emerging</a:t>
            </a:r>
          </a:p>
          <a:p>
            <a:r>
              <a:rPr lang="en-US" dirty="0">
                <a:ea typeface="ＭＳ Ｐゴシック" pitchFamily="-108" charset="-128"/>
              </a:rPr>
              <a:t>Storage hierarchy is complex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 or </a:t>
            </a:r>
            <a:r>
              <a:rPr lang="en-US" sz="2400" dirty="0" err="1"/>
              <a:t>Matlab</a:t>
            </a:r>
            <a:r>
              <a:rPr lang="en-US" sz="2400" dirty="0"/>
              <a:t> implementation</a:t>
            </a:r>
          </a:p>
          <a:p>
            <a:r>
              <a:rPr lang="en-US" sz="2400" dirty="0"/>
              <a:t>Algorithm parameter tuning</a:t>
            </a:r>
          </a:p>
          <a:p>
            <a:r>
              <a:rPr lang="en-US" sz="2400" dirty="0"/>
              <a:t>C++/ Java / … implementation</a:t>
            </a:r>
          </a:p>
          <a:p>
            <a:r>
              <a:rPr lang="en-US" sz="2400" dirty="0"/>
              <a:t>Data structure optimization</a:t>
            </a:r>
          </a:p>
          <a:p>
            <a:r>
              <a:rPr lang="en-US" sz="2400" dirty="0"/>
              <a:t>Multi-threaded parallelization (single machine)</a:t>
            </a:r>
          </a:p>
          <a:p>
            <a:r>
              <a:rPr lang="en-US" sz="2400" dirty="0"/>
              <a:t>Distributed parallelization (multiple-machines)</a:t>
            </a:r>
          </a:p>
        </p:txBody>
      </p:sp>
    </p:spTree>
    <p:extLst>
      <p:ext uri="{BB962C8B-B14F-4D97-AF65-F5344CB8AC3E}">
        <p14:creationId xmlns:p14="http://schemas.microsoft.com/office/powerpoint/2010/main" val="3886545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0" y="0"/>
            <a:ext cx="4810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963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11610</TotalTime>
  <Words>2750</Words>
  <Application>Microsoft Office PowerPoint</Application>
  <PresentationFormat>On-screen Show (4:3)</PresentationFormat>
  <Paragraphs>640</Paragraphs>
  <Slides>75</Slides>
  <Notes>44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4" baseType="lpstr">
      <vt:lpstr>Arial</vt:lpstr>
      <vt:lpstr>Bookman Old Style</vt:lpstr>
      <vt:lpstr>Calibri</vt:lpstr>
      <vt:lpstr>Corbel</vt:lpstr>
      <vt:lpstr>Gill Sans MT</vt:lpstr>
      <vt:lpstr>Times New Roman</vt:lpstr>
      <vt:lpstr>Wingdings</vt:lpstr>
      <vt:lpstr>Wingdings 3</vt:lpstr>
      <vt:lpstr>Origin</vt:lpstr>
      <vt:lpstr>Storage Systems</vt:lpstr>
      <vt:lpstr>Big Data Sources</vt:lpstr>
      <vt:lpstr>Big Data</vt:lpstr>
      <vt:lpstr>Dataset Size</vt:lpstr>
      <vt:lpstr>Dataset Size (NxM)</vt:lpstr>
      <vt:lpstr>Data Analysis Framework</vt:lpstr>
      <vt:lpstr>Computation Time</vt:lpstr>
      <vt:lpstr>Optimizations</vt:lpstr>
      <vt:lpstr>PowerPoint Presentation</vt:lpstr>
      <vt:lpstr>Data challenges </vt:lpstr>
      <vt:lpstr>Data growth in the life sciences</vt:lpstr>
      <vt:lpstr>The data challenge: Data growth</vt:lpstr>
      <vt:lpstr>Data resources in life science</vt:lpstr>
      <vt:lpstr>We generate data faster than we can deposit it </vt:lpstr>
      <vt:lpstr>Overview</vt:lpstr>
      <vt:lpstr>Storage</vt:lpstr>
      <vt:lpstr>The Memory Hierarchy</vt:lpstr>
      <vt:lpstr>Disk vs. Flash vs. DRAM</vt:lpstr>
      <vt:lpstr>Punch Cards</vt:lpstr>
      <vt:lpstr>Magnetophone</vt:lpstr>
      <vt:lpstr>Tape Library</vt:lpstr>
      <vt:lpstr>Scientific Storage Systems</vt:lpstr>
      <vt:lpstr>PowerPoint Presentation</vt:lpstr>
      <vt:lpstr>Hard Drive Teardown</vt:lpstr>
      <vt:lpstr>Disk Arm and Head</vt:lpstr>
      <vt:lpstr>Mechanical Component of A Disk Drive</vt:lpstr>
      <vt:lpstr>A Typical Magnetic Disk Controller</vt:lpstr>
      <vt:lpstr>Disk Caching</vt:lpstr>
      <vt:lpstr>Disk Sectors</vt:lpstr>
      <vt:lpstr>Disks Were Large</vt:lpstr>
      <vt:lpstr>They Are Now Much Smaller</vt:lpstr>
      <vt:lpstr>Areal Density vs. Moore’s Law</vt:lpstr>
      <vt:lpstr>50 Years Later (Mark Kryder at SNW 2006)</vt:lpstr>
      <vt:lpstr>Sample Disk Specs (from Seagate)</vt:lpstr>
      <vt:lpstr>Disk Performance (2TB disk)</vt:lpstr>
      <vt:lpstr>More on Performance</vt:lpstr>
      <vt:lpstr>FIFO (FCFS) order</vt:lpstr>
      <vt:lpstr>SSTF (Shortest Seek Time First)</vt:lpstr>
      <vt:lpstr>Elevator (SCAN)</vt:lpstr>
      <vt:lpstr>C-SCAN (Circular SCAN)</vt:lpstr>
      <vt:lpstr>Discussions</vt:lpstr>
      <vt:lpstr>Storage System</vt:lpstr>
      <vt:lpstr>RAID (Redundant Array of Independent Disks)</vt:lpstr>
      <vt:lpstr>Synopsis of RAID Levels</vt:lpstr>
      <vt:lpstr>RAID Level 6 and Beyond</vt:lpstr>
      <vt:lpstr>PowerPoint Presentation</vt:lpstr>
      <vt:lpstr>An Alternative to RAID</vt:lpstr>
      <vt:lpstr>Dealing with Disk Failures</vt:lpstr>
      <vt:lpstr>Next Generation: FLASH</vt:lpstr>
      <vt:lpstr>NAND Flash Memory</vt:lpstr>
      <vt:lpstr>Flash Memory</vt:lpstr>
      <vt:lpstr>NAND Memory Organization</vt:lpstr>
      <vt:lpstr>Flash Translation Layer</vt:lpstr>
      <vt:lpstr>What’s Wrong With FLASH?</vt:lpstr>
      <vt:lpstr>Current Development</vt:lpstr>
      <vt:lpstr>Hardware/Software Architecture</vt:lpstr>
      <vt:lpstr>Discussions</vt:lpstr>
      <vt:lpstr>Good Paper</vt:lpstr>
      <vt:lpstr>SSD Bandwidths (raw I/O)</vt:lpstr>
      <vt:lpstr>Do reads on SSD have uniform latency?</vt:lpstr>
      <vt:lpstr>Would random writes be worst case?</vt:lpstr>
      <vt:lpstr>Is a disk cache effective for SSDs?</vt:lpstr>
      <vt:lpstr>Do reads and writes interfere with each other?</vt:lpstr>
      <vt:lpstr>Do background operations affect performance?</vt:lpstr>
      <vt:lpstr>Would increasing workload randomness degrade performance?</vt:lpstr>
      <vt:lpstr>Non-volatile DRAM (NVRAM)</vt:lpstr>
      <vt:lpstr>Remote Direct Memory Access</vt:lpstr>
      <vt:lpstr>Low latency remote memory access</vt:lpstr>
      <vt:lpstr>DRAM Storage Systems</vt:lpstr>
      <vt:lpstr>Traditional Data Center Storage Hierarchy</vt:lpstr>
      <vt:lpstr>Evolved Data Center Storage Hierarchy</vt:lpstr>
      <vt:lpstr>Modern Data Center Storage Hierarchy</vt:lpstr>
      <vt:lpstr>Very Large Dataset Storage Hierarchy</vt:lpstr>
      <vt:lpstr>10.000 Years Storage Systesm</vt:lpstr>
      <vt:lpstr>Summary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Disks</dc:title>
  <dc:creator>Lars Ailo Bongo</dc:creator>
  <cp:lastModifiedBy>Lars Ailo Bongo</cp:lastModifiedBy>
  <cp:revision>74</cp:revision>
  <dcterms:created xsi:type="dcterms:W3CDTF">2010-04-13T18:34:39Z</dcterms:created>
  <dcterms:modified xsi:type="dcterms:W3CDTF">2019-04-09T08:07:45Z</dcterms:modified>
</cp:coreProperties>
</file>